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  <p:sldMasterId id="2147484264" r:id="rId2"/>
  </p:sldMasterIdLst>
  <p:notesMasterIdLst>
    <p:notesMasterId r:id="rId87"/>
  </p:notesMasterIdLst>
  <p:handoutMasterIdLst>
    <p:handoutMasterId r:id="rId88"/>
  </p:handoutMasterIdLst>
  <p:sldIdLst>
    <p:sldId id="2718" r:id="rId3"/>
    <p:sldId id="349" r:id="rId4"/>
    <p:sldId id="2852" r:id="rId5"/>
    <p:sldId id="352" r:id="rId6"/>
    <p:sldId id="2845" r:id="rId7"/>
    <p:sldId id="2720" r:id="rId8"/>
    <p:sldId id="2837" r:id="rId9"/>
    <p:sldId id="2743" r:id="rId10"/>
    <p:sldId id="2745" r:id="rId11"/>
    <p:sldId id="2746" r:id="rId12"/>
    <p:sldId id="2747" r:id="rId13"/>
    <p:sldId id="2784" r:id="rId14"/>
    <p:sldId id="2748" r:id="rId15"/>
    <p:sldId id="2750" r:id="rId16"/>
    <p:sldId id="2751" r:id="rId17"/>
    <p:sldId id="2752" r:id="rId18"/>
    <p:sldId id="2749" r:id="rId19"/>
    <p:sldId id="2753" r:id="rId20"/>
    <p:sldId id="2853" r:id="rId21"/>
    <p:sldId id="2846" r:id="rId22"/>
    <p:sldId id="2725" r:id="rId23"/>
    <p:sldId id="2689" r:id="rId24"/>
    <p:sldId id="2787" r:id="rId25"/>
    <p:sldId id="2788" r:id="rId26"/>
    <p:sldId id="2789" r:id="rId27"/>
    <p:sldId id="2790" r:id="rId28"/>
    <p:sldId id="2791" r:id="rId29"/>
    <p:sldId id="2839" r:id="rId30"/>
    <p:sldId id="2622" r:id="rId31"/>
    <p:sldId id="2759" r:id="rId32"/>
    <p:sldId id="2792" r:id="rId33"/>
    <p:sldId id="2739" r:id="rId34"/>
    <p:sldId id="2793" r:id="rId35"/>
    <p:sldId id="2761" r:id="rId36"/>
    <p:sldId id="2826" r:id="rId37"/>
    <p:sldId id="2794" r:id="rId38"/>
    <p:sldId id="2827" r:id="rId39"/>
    <p:sldId id="2795" r:id="rId40"/>
    <p:sldId id="2796" r:id="rId41"/>
    <p:sldId id="2797" r:id="rId42"/>
    <p:sldId id="2854" r:id="rId43"/>
    <p:sldId id="2760" r:id="rId44"/>
    <p:sldId id="2840" r:id="rId45"/>
    <p:sldId id="2799" r:id="rId46"/>
    <p:sldId id="2800" r:id="rId47"/>
    <p:sldId id="2801" r:id="rId48"/>
    <p:sldId id="2829" r:id="rId49"/>
    <p:sldId id="2830" r:id="rId50"/>
    <p:sldId id="2806" r:id="rId51"/>
    <p:sldId id="2831" r:id="rId52"/>
    <p:sldId id="2832" r:id="rId53"/>
    <p:sldId id="2803" r:id="rId54"/>
    <p:sldId id="2828" r:id="rId55"/>
    <p:sldId id="2804" r:id="rId56"/>
    <p:sldId id="2805" r:id="rId57"/>
    <p:sldId id="2841" r:id="rId58"/>
    <p:sldId id="2847" r:id="rId59"/>
    <p:sldId id="2833" r:id="rId60"/>
    <p:sldId id="2848" r:id="rId61"/>
    <p:sldId id="2809" r:id="rId62"/>
    <p:sldId id="2810" r:id="rId63"/>
    <p:sldId id="2857" r:id="rId64"/>
    <p:sldId id="2856" r:id="rId65"/>
    <p:sldId id="2858" r:id="rId66"/>
    <p:sldId id="2859" r:id="rId67"/>
    <p:sldId id="2849" r:id="rId68"/>
    <p:sldId id="2815" r:id="rId69"/>
    <p:sldId id="2816" r:id="rId70"/>
    <p:sldId id="2817" r:id="rId71"/>
    <p:sldId id="2818" r:id="rId72"/>
    <p:sldId id="2844" r:id="rId73"/>
    <p:sldId id="2819" r:id="rId74"/>
    <p:sldId id="2820" r:id="rId75"/>
    <p:sldId id="2863" r:id="rId76"/>
    <p:sldId id="2821" r:id="rId77"/>
    <p:sldId id="2822" r:id="rId78"/>
    <p:sldId id="2824" r:id="rId79"/>
    <p:sldId id="2860" r:id="rId80"/>
    <p:sldId id="2862" r:id="rId81"/>
    <p:sldId id="2834" r:id="rId82"/>
    <p:sldId id="2835" r:id="rId83"/>
    <p:sldId id="2836" r:id="rId84"/>
    <p:sldId id="2861" r:id="rId85"/>
    <p:sldId id="410" r:id="rId86"/>
  </p:sldIdLst>
  <p:sldSz cx="12858750" cy="7232650"/>
  <p:notesSz cx="7099300" cy="10234613"/>
  <p:custDataLst>
    <p:tags r:id="rId8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39763" indent="-182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638" indent="-5540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12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FF"/>
    <a:srgbClr val="E6CBCE"/>
    <a:srgbClr val="43CAE5"/>
    <a:srgbClr val="06A7DB"/>
    <a:srgbClr val="92D050"/>
    <a:srgbClr val="6FC4E9"/>
    <a:srgbClr val="D4D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2986" autoAdjust="0"/>
  </p:normalViewPr>
  <p:slideViewPr>
    <p:cSldViewPr>
      <p:cViewPr varScale="1">
        <p:scale>
          <a:sx n="96" d="100"/>
          <a:sy n="96" d="100"/>
        </p:scale>
        <p:origin x="234" y="76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gs" Target="tags/tag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92BB297-51FA-4C47-AA6D-7BB37D6239AC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F34763-DA21-46A7-A73F-4091251F9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0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70AC0CD-D032-4FED-A9AC-9625D483D5D8}" type="datetimeFigureOut">
              <a:rPr lang="zh-CN" altLang="en-US"/>
              <a:pPr>
                <a:defRPr/>
              </a:pPr>
              <a:t>2026/3/6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8DDBC7C-2F23-48D5-9784-B3860013E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2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3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5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7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0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2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3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75CC2B0A-3098-4115-B8C8-192D666A49DD}" type="slidenum">
              <a:rPr lang="zh-CN" altLang="en-US" smtClean="0">
                <a:latin typeface="Arial" panose="020B0604020202020204" pitchFamily="34" charset="0"/>
              </a:rPr>
              <a:pPr/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7FCA21-7CEB-40DE-B82D-8120B1C5B5F8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ADE2DA-B9BD-489F-B4D7-876A8DE8A404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DBBB10-1C27-4486-984F-949DE7C25D9D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DD8876-E0DC-47CA-9F2B-0C3A4DFD0ED6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DA787B-FC77-4A4B-83BF-5453945C7776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F36E8D-07E5-445B-925E-459D7EFEBDE9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20D074-BFF4-4338-94B9-56D715AE1EEE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71A241-47D8-4083-9683-9938EE664F82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20D074-BFF4-4338-94B9-56D715AE1EEE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842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2;g3606f1c2d_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466725" y="963613"/>
            <a:ext cx="8540750" cy="48053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83;g3606f1c2d_30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874" y="6091017"/>
            <a:ext cx="6085349" cy="5769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185" tIns="116185" rIns="116185" bIns="116185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13958E-7E8B-4BE2-862F-FFC0427CBF14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863929-A847-4023-8EFB-A403E24F0B15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765175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859665"/>
            <a:ext cx="567944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 txBox="1">
            <a:spLocks noGrp="1" noChangeArrowheads="1"/>
          </p:cNvSpPr>
          <p:nvPr/>
        </p:nvSpPr>
        <p:spPr bwMode="auto">
          <a:xfrm>
            <a:off x="4019650" y="9719328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7279A1DF-7F88-4FA5-B4E8-51591BD2C090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765175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859665"/>
            <a:ext cx="567944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 txBox="1">
            <a:spLocks noGrp="1" noChangeArrowheads="1"/>
          </p:cNvSpPr>
          <p:nvPr/>
        </p:nvSpPr>
        <p:spPr bwMode="auto">
          <a:xfrm>
            <a:off x="4019650" y="9719328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15C4E35A-F507-432C-BC8C-9C9CE6C46C2A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765175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859665"/>
            <a:ext cx="567944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 txBox="1">
            <a:spLocks noGrp="1" noChangeArrowheads="1"/>
          </p:cNvSpPr>
          <p:nvPr/>
        </p:nvSpPr>
        <p:spPr bwMode="auto">
          <a:xfrm>
            <a:off x="4019650" y="9719328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CA2AE1A5-33C3-4D6F-9873-1B5FEB6DDE4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25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765175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859665"/>
            <a:ext cx="567944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 txBox="1">
            <a:spLocks noGrp="1" noChangeArrowheads="1"/>
          </p:cNvSpPr>
          <p:nvPr/>
        </p:nvSpPr>
        <p:spPr bwMode="auto">
          <a:xfrm>
            <a:off x="4019650" y="9719328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0A41E8B1-4000-498D-86EE-650C587C1E4D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26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765175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859665"/>
            <a:ext cx="567944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 txBox="1">
            <a:spLocks noGrp="1" noChangeArrowheads="1"/>
          </p:cNvSpPr>
          <p:nvPr/>
        </p:nvSpPr>
        <p:spPr bwMode="auto">
          <a:xfrm>
            <a:off x="4019650" y="9719328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BB93FFE7-A51A-4889-942C-64CCC193C8C2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CF8FA5FD-40FD-4060-A7AD-EBD27DF6E99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65223BE2-928A-4909-A29B-6E5C8B1B6B86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4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1C60D1CC-2D0E-43F4-83CB-3E22A97744AF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31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20BD09-3B44-450A-AACB-D0BD6D40F414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80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7961F4D5-85D1-4298-881C-829980CA0A21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CA5E1E-04D0-44DA-9CC2-767309D19521}" type="slidenum">
              <a:rPr lang="zh-CN" altLang="en-US" smtClean="0"/>
              <a:pPr/>
              <a:t>34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4553F5-05F4-464D-BFBE-F16141323FEC}" type="slidenum">
              <a:rPr lang="zh-CN" altLang="en-US" smtClean="0"/>
              <a:pPr/>
              <a:t>36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1DBCAA6C-873E-42CF-A2BB-45A60A767D8C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76B1EE87-A21F-400B-9BF1-1D0D2DED2C04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38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A215FEB3-CBCF-40E9-8532-5BC275BF84D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2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B6B098CA-2A34-4443-8332-3DD87273052D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76B1EE87-A21F-400B-9BF1-1D0D2DED2C04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1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82;g3606f1c2d_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466725" y="963613"/>
            <a:ext cx="8540750" cy="48053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Google Shape;83;g3606f1c2d_30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874" y="6091017"/>
            <a:ext cx="6085349" cy="5769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185" tIns="116185" rIns="116185" bIns="116185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3B3B19-78C5-4425-AEB5-24FD5956622F}" type="slidenum">
              <a:rPr lang="zh-CN" altLang="en-US" smtClean="0"/>
              <a:pPr/>
              <a:t>42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6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04E56E2-47FF-4B42-8C1F-9D20F5C917C0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7284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51388EEF-3210-4DBE-BE9B-EA070460E1F9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45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A27877-16B8-4186-B570-B47E206C352B}" type="slidenum">
              <a:rPr lang="zh-CN" altLang="en-US" smtClean="0"/>
              <a:pPr/>
              <a:t>46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1380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8B977490-986D-4754-AF62-1C2C26E40D8A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47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6478F6F-5A73-461B-BF48-279E67836189}" type="slidenum">
              <a:rPr lang="zh-CN" altLang="en-US" smtClean="0"/>
              <a:pPr/>
              <a:t>49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6500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E46969D-18C5-4AE5-AF91-6CA3DF238A3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50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CF2CFA-6492-4B60-A8DE-0A3E25FC9E2F}" type="slidenum">
              <a:rPr lang="zh-CN" altLang="en-US" smtClean="0"/>
              <a:pPr/>
              <a:t>51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0596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D0EAEA8-F7CF-45AA-A725-9F81D30554E7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52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B76B53-152B-4B25-A5FE-FB632A850B53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44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C3D8016A-6AC3-4A94-8B2E-54FFA0915EE6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53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4692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2E33F815-5E12-45C0-89FE-D91A086A31D5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54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E3052D-5FF5-4239-BAF4-49042A1EDD99}" type="slidenum">
              <a:rPr lang="zh-CN" altLang="en-US" smtClean="0"/>
              <a:pPr/>
              <a:t>55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Google Shape;82;g3606f1c2d_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466725" y="963613"/>
            <a:ext cx="8540750" cy="48053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Google Shape;83;g3606f1c2d_30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874" y="6091017"/>
            <a:ext cx="6085349" cy="5769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185" tIns="116185" rIns="116185" bIns="116185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4A497A-EFA7-445C-B49C-46F76DBD1793}" type="slidenum">
              <a:rPr lang="zh-CN" altLang="en-US" smtClean="0"/>
              <a:pPr/>
              <a:t>58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6980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369B42CA-5F02-49CA-A40A-E1A6340DF89D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60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7838" y="1277938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87" y="4923631"/>
            <a:ext cx="5679440" cy="4029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9028" name="灯片编号占位符 3"/>
          <p:cNvSpPr txBox="1">
            <a:spLocks noGrp="1" noChangeArrowheads="1"/>
          </p:cNvSpPr>
          <p:nvPr/>
        </p:nvSpPr>
        <p:spPr bwMode="auto">
          <a:xfrm>
            <a:off x="4019650" y="9719329"/>
            <a:ext cx="3076363" cy="51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A90F38F3-886E-450F-8C61-68F76102F2F0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61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4150" y="833438"/>
            <a:ext cx="7405688" cy="4167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DCDFC3-6BC2-4C2B-9FC4-4A51A5FBD7BC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503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2342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5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65728C-D55C-4215-9220-BFC6396B54F8}" type="slidenum">
              <a:rPr lang="zh-CN" altLang="en-US" smtClean="0"/>
              <a:pPr/>
              <a:t>67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BD2E44-B021-4C3C-B0F9-3716A83AE823}" type="slidenum">
              <a:rPr lang="zh-CN" altLang="en-US" smtClean="0"/>
              <a:pPr/>
              <a:t>68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9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B616F6-9BAA-4BBB-98A9-161D9800D9FB}" type="slidenum">
              <a:rPr lang="zh-CN" altLang="en-US" smtClean="0"/>
              <a:pPr/>
              <a:t>69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1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63E2A9-A3D6-499D-8686-B0857EEB2A6A}" type="slidenum">
              <a:rPr lang="zh-CN" altLang="en-US" smtClean="0"/>
              <a:pPr/>
              <a:t>70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Google Shape;107;g35f391192_02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42875" y="860425"/>
            <a:ext cx="7634288" cy="42941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Google Shape;108;g35f391192_029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582" y="5440692"/>
            <a:ext cx="5879929" cy="5154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71" tIns="107271" rIns="107271" bIns="107271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/>
          </a:p>
        </p:txBody>
      </p:sp>
      <p:sp>
        <p:nvSpPr>
          <p:cNvPr id="1454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My First Template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7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3B765C-1FCE-49A7-B982-6A58D34270F7}" type="slidenum">
              <a:rPr lang="zh-CN" altLang="en-US" smtClean="0"/>
              <a:pPr/>
              <a:t>73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F77F78-F3F6-4149-9ADB-776ECA0359C6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9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467218-95ED-457D-910C-A5FEE9EA4079}" type="slidenum">
              <a:rPr lang="zh-CN" altLang="en-US" smtClean="0"/>
              <a:pPr/>
              <a:t>75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8348D9-28BE-4C9F-BE41-7CBACE2A7EB2}" type="slidenum">
              <a:rPr lang="zh-CN" altLang="en-US" smtClean="0"/>
              <a:pPr/>
              <a:t>76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833997" indent="-319842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282807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795242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309396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804636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299875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795114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290353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D9E0E842-9E3D-4260-900D-6E38FE7BC5FF}" type="slidenum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80</a:t>
            </a:fld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833997" indent="-319842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282807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795242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309396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804636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299875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795114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290353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E466691A-3E6A-469B-8EF5-206DF84D37D8}" type="slidenum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81</a:t>
            </a:fld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8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833997" indent="-319842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282807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795242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309396" indent="-256218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804636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299875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795114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290353" indent="-256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fld id="{BA6F2DEF-A271-4B24-B28C-74745B0C60BD}" type="slidenum"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82</a:t>
            </a:fld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4150" y="833438"/>
            <a:ext cx="7405688" cy="4167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9279278-EDA2-4964-8330-D1E47A89EB33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499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179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C24CD8-DEA2-4B57-B61B-8E75F27F4942}" type="slidenum">
              <a:rPr lang="zh-CN" altLang="en-US" smtClean="0"/>
              <a:pPr/>
              <a:t>84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85CE46-034A-4899-823D-9AEDE7E3B5BB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6F7A89-05DA-4BB8-92BD-CE593401025D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29D7FED-45A0-4EA9-8F15-E4A0D3CABB3D}" type="datetimeFigureOut">
              <a:rPr lang="zh-CN" altLang="en-US"/>
              <a:pPr>
                <a:defRPr/>
              </a:pPr>
              <a:t>2026/3/6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DB102F6-81DF-4221-8D7B-AFA819E132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662748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1">
          <a:gsLst>
            <a:gs pos="0">
              <a:srgbClr val="F4F4F4"/>
            </a:gs>
            <a:gs pos="35001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863" y="-4764088"/>
            <a:ext cx="3108326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6250" y="-6950075"/>
            <a:ext cx="4373563" cy="9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24782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E2C5DE-3DFF-4CD8-8D1D-B744CF5FF85C}" type="datetimeFigureOut">
              <a:rPr lang="zh-CN" altLang="en-US"/>
              <a:pPr>
                <a:defRPr/>
              </a:pPr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2613" y="6704013"/>
            <a:ext cx="407352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5CF316-1B1E-45D7-9F53-F8779393B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56444"/>
      </p:ext>
    </p:extLst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970B54-96AB-4C49-ADD6-E3534DCB99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65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幾何圖形母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3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7342" y="1727801"/>
            <a:ext cx="11090672" cy="4694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86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72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55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74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93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31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30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48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63613" eaLnBrk="1" hangingPunct="1">
              <a:defRPr/>
            </a:lvl1pPr>
          </a:lstStyle>
          <a:p>
            <a:pPr>
              <a:defRPr/>
            </a:pPr>
            <a:fld id="{F901E975-15AD-4874-8683-F29964105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0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52482" y="1957646"/>
            <a:ext cx="2267575" cy="1066126"/>
          </a:xfrm>
          <a:prstGeom prst="rect">
            <a:avLst/>
          </a:prstGeom>
          <a:effectLst/>
        </p:spPr>
        <p:txBody>
          <a:bodyPr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pPr>
              <a:defRPr/>
            </a:pPr>
            <a:r>
              <a:rPr lang="en-US" altLang="zh-CN" sz="3797" dirty="0">
                <a:solidFill>
                  <a:schemeClr val="tx1">
                    <a:lumMod val="65000"/>
                    <a:lumOff val="35000"/>
                    <a:alpha val="40000"/>
                  </a:schemeClr>
                </a:solidFill>
              </a:rPr>
              <a:t>CONTENTS</a:t>
            </a:r>
          </a:p>
          <a:p>
            <a:pPr>
              <a:defRPr/>
            </a:pPr>
            <a:endParaRPr lang="en-US" altLang="zh-CN" sz="2531" dirty="0">
              <a:solidFill>
                <a:schemeClr val="tx1">
                  <a:lumMod val="65000"/>
                  <a:lumOff val="35000"/>
                  <a:alpha val="4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79875" y="1639405"/>
            <a:ext cx="3295602" cy="96872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695" b="1" dirty="0">
                <a:solidFill>
                  <a:schemeClr val="tx1">
                    <a:lumMod val="65000"/>
                    <a:lumOff val="35000"/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en-US" altLang="zh-CN" sz="5695" b="1" dirty="0">
              <a:solidFill>
                <a:schemeClr val="tx1">
                  <a:lumMod val="65000"/>
                  <a:lumOff val="35000"/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5"/>
          <p:cNvCxnSpPr/>
          <p:nvPr/>
        </p:nvCxnSpPr>
        <p:spPr>
          <a:xfrm flipH="1">
            <a:off x="2249488" y="2571750"/>
            <a:ext cx="81184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18035669">
            <a:off x="10524331" y="862807"/>
            <a:ext cx="522287" cy="450850"/>
          </a:xfrm>
          <a:prstGeom prst="triangl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sp>
        <p:nvSpPr>
          <p:cNvPr id="6" name="等腰三角形 5"/>
          <p:cNvSpPr/>
          <p:nvPr/>
        </p:nvSpPr>
        <p:spPr>
          <a:xfrm rot="21283757">
            <a:off x="11074400" y="1470025"/>
            <a:ext cx="277813" cy="239713"/>
          </a:xfrm>
          <a:prstGeom prst="triangle">
            <a:avLst/>
          </a:prstGeom>
          <a:solidFill>
            <a:srgbClr val="4EC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sp>
        <p:nvSpPr>
          <p:cNvPr id="7" name="等腰三角形 6"/>
          <p:cNvSpPr/>
          <p:nvPr/>
        </p:nvSpPr>
        <p:spPr>
          <a:xfrm rot="15968008">
            <a:off x="11553825" y="1560513"/>
            <a:ext cx="441325" cy="330200"/>
          </a:xfrm>
          <a:prstGeom prst="triangle">
            <a:avLst/>
          </a:prstGeom>
          <a:solidFill>
            <a:srgbClr val="E6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C5F8-74C5-4DCA-9B4B-0F2609AC71FF}" type="slidenum">
              <a:rPr lang="en-US" altLang="zh-TW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35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8035669">
            <a:off x="2700338" y="1817687"/>
            <a:ext cx="623888" cy="538163"/>
          </a:xfrm>
          <a:prstGeom prst="triangle">
            <a:avLst/>
          </a:prstGeom>
          <a:solidFill>
            <a:srgbClr val="E66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sp>
        <p:nvSpPr>
          <p:cNvPr id="3" name="等腰三角形 2"/>
          <p:cNvSpPr/>
          <p:nvPr/>
        </p:nvSpPr>
        <p:spPr>
          <a:xfrm rot="21283757">
            <a:off x="2474913" y="2192338"/>
            <a:ext cx="333375" cy="287337"/>
          </a:xfrm>
          <a:prstGeom prst="triangle">
            <a:avLst/>
          </a:pr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sp>
        <p:nvSpPr>
          <p:cNvPr id="4" name="等腰三角形 3"/>
          <p:cNvSpPr/>
          <p:nvPr/>
        </p:nvSpPr>
        <p:spPr>
          <a:xfrm rot="15968008">
            <a:off x="1922463" y="2722563"/>
            <a:ext cx="528637" cy="395287"/>
          </a:xfrm>
          <a:prstGeom prst="triangle">
            <a:avLst/>
          </a:prstGeom>
          <a:solidFill>
            <a:srgbClr val="4EC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4"/>
          </a:p>
        </p:txBody>
      </p:sp>
      <p:cxnSp>
        <p:nvCxnSpPr>
          <p:cNvPr id="5" name="直接连接符 10"/>
          <p:cNvCxnSpPr/>
          <p:nvPr/>
        </p:nvCxnSpPr>
        <p:spPr>
          <a:xfrm>
            <a:off x="5911850" y="3975100"/>
            <a:ext cx="4337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5482-D549-43B4-95B9-ACB44D902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5072"/>
          </a:xfrm>
          <a:prstGeom prst="rect">
            <a:avLst/>
          </a:prstGeom>
        </p:spPr>
        <p:txBody>
          <a:bodyPr/>
          <a:lstStyle/>
          <a:p>
            <a:fld id="{06387167-BF75-4E7B-9E90-AB2F0C5176CD}" type="datetimeFigureOut">
              <a:rPr lang="zh-TW" altLang="en-US" smtClean="0"/>
              <a:t>2026/3/6</a:t>
            </a:fld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2261090" y="6846464"/>
            <a:ext cx="597661" cy="386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TW" altLang="en-US" sz="1969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97F692-D4D4-43A3-92AA-BD4C61C851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1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</p:sldLayoutIdLst>
  <p:transition spd="med" advTm="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字版面配置區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1927225"/>
            <a:ext cx="110902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2261850" y="6846888"/>
            <a:ext cx="596900" cy="3857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9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A5E1E1-AB00-45E0-B5A8-58CE99802845}" type="slidenum">
              <a:rPr lang="en-US" altLang="zh-TW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defTabSz="963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defTabSz="963613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239713" indent="-239713" algn="l" defTabSz="963613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223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049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87513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168525" indent="-239713" algn="l" defTabSz="963613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652023" indent="-241093" algn="l" defTabSz="964372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209" indent="-241093" algn="l" defTabSz="964372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395" indent="-241093" algn="l" defTabSz="964372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581" indent="-241093" algn="l" defTabSz="964372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72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558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744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930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3116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302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488" algn="l" defTabSz="964372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6.xml"/><Relationship Id="rId7" Type="http://schemas.openxmlformats.org/officeDocument/2006/relationships/slide" Target="slide4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4.xml"/><Relationship Id="rId7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11" Type="http://schemas.openxmlformats.org/officeDocument/2006/relationships/image" Target="../media/image6.png"/><Relationship Id="rId5" Type="http://schemas.openxmlformats.org/officeDocument/2006/relationships/slide" Target="slide18.xml"/><Relationship Id="rId10" Type="http://schemas.openxmlformats.org/officeDocument/2006/relationships/slide" Target="slide30.xml"/><Relationship Id="rId4" Type="http://schemas.openxmlformats.org/officeDocument/2006/relationships/slide" Target="slide16.xml"/><Relationship Id="rId9" Type="http://schemas.openxmlformats.org/officeDocument/2006/relationships/slide" Target="slide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6"/>
          <p:cNvSpPr txBox="1"/>
          <p:nvPr/>
        </p:nvSpPr>
        <p:spPr>
          <a:xfrm>
            <a:off x="5133975" y="2613025"/>
            <a:ext cx="5832475" cy="4127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en-US" altLang="zh-TW" sz="72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軟正黑體" panose="020B0604030504040204" pitchFamily="34" charset="-120"/>
              </a:rPr>
              <a:t>115</a:t>
            </a:r>
            <a:r>
              <a:rPr lang="zh-TW" altLang="en-US" sz="44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</a:t>
            </a:r>
            <a:r>
              <a:rPr lang="zh-TW" altLang="en-US" sz="44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度</a:t>
            </a:r>
            <a:r>
              <a:rPr lang="zh-TW" altLang="en-US" sz="4400" b="1" dirty="0">
                <a:ln w="6350">
                  <a:noFill/>
                </a:ln>
                <a:solidFill>
                  <a:srgbClr val="EE7D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竹苗區</a:t>
            </a:r>
            <a:endParaRPr lang="en-US" altLang="zh-TW" sz="4400" b="1" dirty="0">
              <a:ln w="6350">
                <a:noFill/>
              </a:ln>
              <a:solidFill>
                <a:srgbClr val="EE7D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291" name="文字方塊 2"/>
          <p:cNvSpPr txBox="1">
            <a:spLocks noChangeArrowheads="1"/>
          </p:cNvSpPr>
          <p:nvPr/>
        </p:nvSpPr>
        <p:spPr bwMode="auto">
          <a:xfrm>
            <a:off x="5173663" y="3032125"/>
            <a:ext cx="6253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6858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0287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3716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18288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2860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27432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2004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B050"/>
                </a:solidFill>
              </a:rPr>
              <a:t>免試入學暨技優甄審入學報名及志願分發系統平臺</a:t>
            </a:r>
          </a:p>
        </p:txBody>
      </p:sp>
      <p:sp>
        <p:nvSpPr>
          <p:cNvPr id="12292" name="矩形 14"/>
          <p:cNvSpPr>
            <a:spLocks noChangeArrowheads="1"/>
          </p:cNvSpPr>
          <p:nvPr/>
        </p:nvSpPr>
        <p:spPr bwMode="auto">
          <a:xfrm>
            <a:off x="5203825" y="4298950"/>
            <a:ext cx="428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6858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0287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3716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18288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2860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27432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2004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 u="sng">
                <a:solidFill>
                  <a:srgbClr val="FF0000"/>
                </a:solidFill>
              </a:rPr>
              <a:t>第二次國中說明會</a:t>
            </a:r>
          </a:p>
        </p:txBody>
      </p:sp>
      <p:sp>
        <p:nvSpPr>
          <p:cNvPr id="12293" name="文字方塊 4"/>
          <p:cNvSpPr txBox="1">
            <a:spLocks noChangeArrowheads="1"/>
          </p:cNvSpPr>
          <p:nvPr/>
        </p:nvSpPr>
        <p:spPr bwMode="auto">
          <a:xfrm>
            <a:off x="5203825" y="5416550"/>
            <a:ext cx="453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6858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0287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371600" indent="-239713" defTabSz="6858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18288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2860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27432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200400" indent="-239713" defTabSz="6858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/>
              <a:t>報告人：盧沛妤　　日期</a:t>
            </a:r>
            <a:r>
              <a:rPr lang="zh-TW" altLang="en-US" sz="1800" b="1" dirty="0"/>
              <a:t>：</a:t>
            </a:r>
            <a:r>
              <a:rPr lang="en-US" altLang="zh-TW" sz="1800" b="1" dirty="0" smtClean="0"/>
              <a:t>115</a:t>
            </a:r>
            <a:r>
              <a:rPr lang="zh-TW" altLang="en-US" sz="1800" b="1" dirty="0" smtClean="0"/>
              <a:t>年</a:t>
            </a:r>
            <a:r>
              <a:rPr lang="en-US" altLang="zh-TW" sz="1800" b="1" dirty="0" smtClean="0"/>
              <a:t>3</a:t>
            </a:r>
            <a:r>
              <a:rPr lang="zh-TW" altLang="en-US" sz="1800" b="1" dirty="0" smtClean="0"/>
              <a:t>月</a:t>
            </a:r>
            <a:r>
              <a:rPr lang="en-US" altLang="zh-TW" sz="1800" b="1" dirty="0" smtClean="0"/>
              <a:t>11</a:t>
            </a:r>
            <a:r>
              <a:rPr lang="zh-TW" altLang="en-US" sz="1800" b="1" dirty="0" smtClean="0"/>
              <a:t>日</a:t>
            </a:r>
            <a:endParaRPr lang="zh-TW" altLang="en-US" sz="1800" b="1" dirty="0"/>
          </a:p>
        </p:txBody>
      </p: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"/>
          <p:cNvSpPr txBox="1">
            <a:spLocks/>
          </p:cNvSpPr>
          <p:nvPr/>
        </p:nvSpPr>
        <p:spPr>
          <a:xfrm>
            <a:off x="1100138" y="1125538"/>
            <a:ext cx="7499350" cy="10747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lnSpc>
                <a:spcPts val="3800"/>
              </a:lnSpc>
              <a:buFont typeface="+mj-lt"/>
              <a:buAutoNum type="arabicPeriod"/>
              <a:defRPr/>
            </a:pP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要參加技優的學生</a:t>
            </a:r>
          </a:p>
          <a:p>
            <a:pPr marL="457200" indent="-457200" eaLnBrk="1" fontAlgn="auto" hangingPunct="1">
              <a:lnSpc>
                <a:spcPts val="3800"/>
              </a:lnSpc>
              <a:buFont typeface="+mj-lt"/>
              <a:buAutoNum type="arabicPeriod"/>
              <a:defRPr/>
            </a:pP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設定技優</a:t>
            </a:r>
            <a:r>
              <a:rPr lang="zh-TW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</a:t>
            </a:r>
          </a:p>
          <a:p>
            <a:pPr eaLnBrk="1" fontAlgn="auto" hangingPunct="1">
              <a:lnSpc>
                <a:spcPts val="3800"/>
              </a:lnSpc>
              <a:buFont typeface="Arial" charset="0"/>
              <a:buChar char="•"/>
              <a:defRPr/>
            </a:pPr>
            <a:endParaRPr lang="zh-TW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7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9" y="2409920"/>
            <a:ext cx="6057088" cy="378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23" y="2392189"/>
            <a:ext cx="6038309" cy="380015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4" name="向右箭號 3"/>
          <p:cNvSpPr/>
          <p:nvPr/>
        </p:nvSpPr>
        <p:spPr>
          <a:xfrm>
            <a:off x="6033331" y="5488533"/>
            <a:ext cx="108012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75" y="2464665"/>
            <a:ext cx="11024106" cy="31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650" y="939800"/>
            <a:ext cx="9937750" cy="947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若需更改學生基本資料，需先回</a:t>
            </a:r>
            <a:r>
              <a:rPr lang="zh-TW" altLang="en-US" sz="2400" b="1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免試作業平台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點選學生明細修正後儲存，再至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學生技優資格設定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更新已設定技優之學生資料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7" name="橢圓形圖說文字 16"/>
          <p:cNvSpPr>
            <a:spLocks noChangeArrowheads="1"/>
          </p:cNvSpPr>
          <p:nvPr/>
        </p:nvSpPr>
        <p:spPr bwMode="auto">
          <a:xfrm>
            <a:off x="2108200" y="6186488"/>
            <a:ext cx="8328025" cy="595312"/>
          </a:xfrm>
          <a:prstGeom prst="wedgeEllipseCallout">
            <a:avLst>
              <a:gd name="adj1" fmla="val -51779"/>
              <a:gd name="adj2" fmla="val -289608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</a:pPr>
            <a:r>
              <a:rPr lang="zh-TW" altLang="en-US" sz="24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4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單筆勾選</a:t>
            </a:r>
            <a:r>
              <a:rPr lang="zh-TW" altLang="en-US" sz="24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或者</a:t>
            </a:r>
            <a:r>
              <a:rPr lang="zh-TW" altLang="en-US" sz="24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全選</a:t>
            </a:r>
            <a:r>
              <a:rPr lang="zh-TW" altLang="en-US" sz="24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更新學生資料</a:t>
            </a:r>
            <a:endParaRPr lang="en-US" altLang="zh-TW" sz="24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1316807" y="1361527"/>
            <a:ext cx="10647858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編輯群科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面，勾選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職群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」後學群會自動勾選，接著按下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99" y="2246219"/>
            <a:ext cx="6573813" cy="365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824" y="1893811"/>
            <a:ext cx="5047980" cy="426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12" name="向右箭號 11"/>
          <p:cNvSpPr/>
          <p:nvPr/>
        </p:nvSpPr>
        <p:spPr>
          <a:xfrm>
            <a:off x="6546053" y="3845718"/>
            <a:ext cx="790575" cy="455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8" name="內容版面配置區 2"/>
          <p:cNvSpPr txBox="1">
            <a:spLocks/>
          </p:cNvSpPr>
          <p:nvPr/>
        </p:nvSpPr>
        <p:spPr bwMode="auto">
          <a:xfrm>
            <a:off x="1149350" y="8905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ts val="1000"/>
              </a:spcBef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】裡的【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學生所屬學群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9" name="文字方塊 1"/>
          <p:cNvSpPr txBox="1">
            <a:spLocks noChangeArrowheads="1"/>
          </p:cNvSpPr>
          <p:nvPr/>
        </p:nvSpPr>
        <p:spPr bwMode="auto">
          <a:xfrm>
            <a:off x="1149350" y="6337300"/>
            <a:ext cx="11210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提醒您，需先設定學生所屬學群，學生才能進行志願選填</a:t>
            </a:r>
            <a:endParaRPr lang="en-US" altLang="zh-TW" sz="3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57175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TextBox 107"/>
          <p:cNvSpPr txBox="1"/>
          <p:nvPr/>
        </p:nvSpPr>
        <p:spPr>
          <a:xfrm>
            <a:off x="658813" y="255588"/>
            <a:ext cx="754538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二、設定學生所屬學群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" y="2348750"/>
            <a:ext cx="5711612" cy="335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內容版面配置區 2"/>
          <p:cNvSpPr txBox="1">
            <a:spLocks/>
          </p:cNvSpPr>
          <p:nvPr/>
        </p:nvSpPr>
        <p:spPr>
          <a:xfrm>
            <a:off x="957263" y="1004888"/>
            <a:ext cx="5111750" cy="8985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學生技優志願資料查詢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21538" y="1004888"/>
            <a:ext cx="3971925" cy="912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3200"/>
              </a:lnSpc>
              <a:buFont typeface="Arial" charset="0"/>
              <a:buChar char="•"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查詢學生</a:t>
            </a:r>
            <a:r>
              <a:rPr lang="zh-TW" altLang="zh-TW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志願已選</a:t>
            </a:r>
            <a:r>
              <a:rPr lang="en-US" altLang="zh-TW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未選填</a:t>
            </a:r>
            <a:endParaRPr lang="en-US" altLang="zh-TW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200"/>
              </a:lnSpc>
              <a:buFont typeface="Arial" charset="0"/>
              <a:buChar char="•"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志願明細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968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TextBox 107"/>
          <p:cNvSpPr txBox="1">
            <a:spLocks noChangeArrowheads="1"/>
          </p:cNvSpPr>
          <p:nvPr/>
        </p:nvSpPr>
        <p:spPr bwMode="auto">
          <a:xfrm>
            <a:off x="684213" y="295275"/>
            <a:ext cx="6843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三、查詢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學生選填情況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1" y="2176165"/>
            <a:ext cx="6768986" cy="35571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98500" y="4264397"/>
            <a:ext cx="4794771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★ ★提醒您！！！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列印報名表前，請務必按下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更新已設定技優之學生資料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按鈕，確認系統是免試最新資料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79" y="6136605"/>
            <a:ext cx="38592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14288" y="320675"/>
            <a:ext cx="755650" cy="644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TextBox 107"/>
          <p:cNvSpPr txBox="1"/>
          <p:nvPr/>
        </p:nvSpPr>
        <p:spPr>
          <a:xfrm>
            <a:off x="698500" y="319088"/>
            <a:ext cx="6383338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四、列印學生報名表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77936" y="965200"/>
            <a:ext cx="5111750" cy="31574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技優報名設定與列印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列印區之下拉式選擇中選擇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A04</a:t>
            </a:r>
            <a:r>
              <a:rPr lang="zh-TW" altLang="zh-TW" sz="24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學生報名表（需勾選列印）</a:t>
            </a:r>
            <a:endParaRPr lang="zh-TW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zh-TW" altLang="zh-TW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要列印之學生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 eaLnBrk="1" fontAlgn="auto" hangingPunct="1"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87" y="1418832"/>
            <a:ext cx="6840194" cy="50555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1036638" y="102552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學生技優志願資料列印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設定方式一：</a:t>
            </a:r>
            <a:r>
              <a:rPr lang="zh-TW" altLang="en-US" sz="2800" b="1" u="sng" spc="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條碼讀取</a:t>
            </a:r>
            <a:r>
              <a:rPr lang="zh-TW" altLang="zh-TW" sz="2800" b="1" u="sng" spc="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2800" b="1" u="sng" spc="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940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0" y="2302039"/>
            <a:ext cx="9156805" cy="47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9"/>
          <p:cNvSpPr>
            <a:spLocks noChangeArrowheads="1"/>
          </p:cNvSpPr>
          <p:nvPr/>
        </p:nvSpPr>
        <p:spPr bwMode="auto">
          <a:xfrm>
            <a:off x="2244726" y="2588353"/>
            <a:ext cx="3608387" cy="352425"/>
          </a:xfrm>
          <a:prstGeom prst="wedgeRoundRectCallout">
            <a:avLst>
              <a:gd name="adj1" fmla="val 82179"/>
              <a:gd name="adj2" fmla="val 56943"/>
              <a:gd name="adj3" fmla="val 16667"/>
            </a:avLst>
          </a:prstGeom>
          <a:solidFill>
            <a:srgbClr val="F2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用條碼機掃描技優報名表上的檢核碼。</a:t>
            </a:r>
            <a:endParaRPr lang="zh-TW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8013551" y="1457663"/>
            <a:ext cx="4535983" cy="844376"/>
          </a:xfrm>
          <a:prstGeom prst="wedgeRoundRectCallout">
            <a:avLst>
              <a:gd name="adj1" fmla="val -55959"/>
              <a:gd name="adj2" fmla="val 83720"/>
              <a:gd name="adj3" fmla="val 16667"/>
            </a:avLst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一、請請游標放入空白處點一下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二、輸入法請用「英數半形」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239713"/>
            <a:ext cx="755650" cy="5842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107"/>
          <p:cNvSpPr txBox="1">
            <a:spLocks noChangeArrowheads="1"/>
          </p:cNvSpPr>
          <p:nvPr/>
        </p:nvSpPr>
        <p:spPr bwMode="auto">
          <a:xfrm>
            <a:off x="684213" y="238125"/>
            <a:ext cx="5168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/>
          <p:cNvSpPr txBox="1">
            <a:spLocks/>
          </p:cNvSpPr>
          <p:nvPr/>
        </p:nvSpPr>
        <p:spPr>
          <a:xfrm>
            <a:off x="933450" y="1106488"/>
            <a:ext cx="4964113" cy="1673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 charset="0"/>
              <a:buChar char="•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設定方式二：</a:t>
            </a:r>
            <a:r>
              <a:rPr lang="zh-TW" altLang="zh-TW" sz="2400" b="1" u="sng" spc="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批次報名</a:t>
            </a:r>
            <a:endParaRPr lang="en-US" altLang="zh-TW" sz="2400" b="1" u="sng" spc="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選擇班級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設定報名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zh-TW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 charset="0"/>
              <a:buChar char="•"/>
              <a:defRPr/>
            </a:pP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 charset="0"/>
              <a:buChar char="•"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6430963" y="968375"/>
            <a:ext cx="5641975" cy="17351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 charset="0"/>
              <a:buChar char="•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設定方式三：</a:t>
            </a:r>
            <a:r>
              <a:rPr lang="zh-TW" altLang="zh-TW" sz="2400" b="1" u="sng" spc="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手動單筆報名</a:t>
            </a:r>
          </a:p>
          <a:p>
            <a:pPr marL="457200" indent="-457200" eaLnBrk="1" fontAlgn="auto" hangingPunct="1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於查詢區查詢要設定的學生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設定報名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zh-TW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 charset="0"/>
              <a:buChar char="•"/>
              <a:defRPr/>
            </a:pP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 charset="0"/>
              <a:buChar char="•"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216" y="2528194"/>
            <a:ext cx="4993468" cy="354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橢圓形圖說文字 26"/>
          <p:cNvSpPr>
            <a:spLocks noChangeArrowheads="1"/>
          </p:cNvSpPr>
          <p:nvPr/>
        </p:nvSpPr>
        <p:spPr bwMode="auto">
          <a:xfrm>
            <a:off x="7941543" y="3794274"/>
            <a:ext cx="3467100" cy="1323975"/>
          </a:xfrm>
          <a:prstGeom prst="wedgeEllipseCallout">
            <a:avLst>
              <a:gd name="adj1" fmla="val 43695"/>
              <a:gd name="adj2" fmla="val 92594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未選志願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之學生不能設定報名</a:t>
            </a:r>
            <a:endParaRPr lang="zh-TW" altLang="en-US" sz="20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1113117" y="5837421"/>
            <a:ext cx="635567" cy="2349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39713"/>
            <a:ext cx="755650" cy="58420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07"/>
          <p:cNvSpPr txBox="1">
            <a:spLocks noChangeArrowheads="1"/>
          </p:cNvSpPr>
          <p:nvPr/>
        </p:nvSpPr>
        <p:spPr bwMode="auto">
          <a:xfrm>
            <a:off x="684213" y="238125"/>
            <a:ext cx="5168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學生報名設定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5" y="2831856"/>
            <a:ext cx="5560640" cy="1924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2"/>
          <p:cNvSpPr/>
          <p:nvPr/>
        </p:nvSpPr>
        <p:spPr>
          <a:xfrm>
            <a:off x="15875" y="3876675"/>
            <a:ext cx="6256338" cy="335597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706" name="內容版面配置區 2"/>
          <p:cNvSpPr txBox="1">
            <a:spLocks/>
          </p:cNvSpPr>
          <p:nvPr/>
        </p:nvSpPr>
        <p:spPr bwMode="auto">
          <a:xfrm>
            <a:off x="1173163" y="1147763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報名設定與</a:t>
            </a:r>
            <a:r>
              <a:rPr lang="zh-TW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39713"/>
            <a:ext cx="755650" cy="584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684213" y="238125"/>
            <a:ext cx="6256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六、列印</a:t>
            </a:r>
            <a:r>
              <a:rPr lang="en-US" altLang="zh-TW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  <p:pic>
        <p:nvPicPr>
          <p:cNvPr id="44038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846263"/>
            <a:ext cx="104965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"/>
          <p:cNvSpPr txBox="1">
            <a:spLocks/>
          </p:cNvSpPr>
          <p:nvPr/>
        </p:nvSpPr>
        <p:spPr>
          <a:xfrm>
            <a:off x="1304925" y="1208088"/>
            <a:ext cx="8869363" cy="1687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 charset="0"/>
              <a:buChar char="•"/>
              <a:defRPr/>
            </a:pPr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學生技優志願資料列印</a:t>
            </a:r>
            <a:r>
              <a:rPr lang="zh-TW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】。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列印區之下拉式選擇中選擇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zh-TW" altLang="zh-TW" sz="2400" b="1" u="sng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zh-TW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</a:p>
          <a:p>
            <a:pPr marL="0" indent="0" eaLnBrk="1" fontAlgn="auto" hangingPunct="1">
              <a:buFont typeface="Arial" charset="0"/>
              <a:buNone/>
              <a:defRPr/>
            </a:pP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304925" y="1755081"/>
            <a:ext cx="10760397" cy="5307186"/>
            <a:chOff x="3008438" y="2233216"/>
            <a:chExt cx="10760397" cy="5307185"/>
          </a:xfrm>
        </p:grpSpPr>
        <p:pic>
          <p:nvPicPr>
            <p:cNvPr id="16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8438" y="3158356"/>
              <a:ext cx="9001000" cy="4382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橢圓形圖說文字 22"/>
            <p:cNvSpPr>
              <a:spLocks noChangeArrowheads="1"/>
            </p:cNvSpPr>
            <p:nvPr/>
          </p:nvSpPr>
          <p:spPr bwMode="auto">
            <a:xfrm>
              <a:off x="7772848" y="2233216"/>
              <a:ext cx="5995987" cy="2233612"/>
            </a:xfrm>
            <a:prstGeom prst="wedgeEllipseCallout">
              <a:avLst>
                <a:gd name="adj1" fmla="val 15474"/>
                <a:gd name="adj2" fmla="val 76179"/>
              </a:avLst>
            </a:prstGeom>
            <a:solidFill>
              <a:srgbClr val="FFFF99"/>
            </a:solidFill>
            <a:ln w="635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3200" b="1" u="sng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*(</a:t>
              </a:r>
              <a:r>
                <a:rPr lang="zh-TW" altLang="en-US" sz="3200" b="1" u="sng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技優</a:t>
              </a:r>
              <a:r>
                <a:rPr lang="en-US" altLang="zh-TW" sz="3200" b="1" u="sng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3200" b="1" u="sng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報名相關總表</a:t>
              </a:r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sz="2400" b="1" spc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須在</a:t>
              </a:r>
              <a:r>
                <a:rPr lang="zh-TW" altLang="zh-TW" sz="2400" b="1" spc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  <a:r>
                <a:rPr lang="en-US" altLang="zh-TW" sz="2400" b="1" spc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r>
                <a:rPr lang="zh-TW" altLang="zh-TW" sz="2400" b="1" u="sng" spc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已設定報名</a:t>
              </a:r>
              <a:r>
                <a:rPr lang="en-US" altLang="zh-TW" sz="2400" b="1" spc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r>
                <a:rPr lang="zh-TW" altLang="zh-TW" sz="2400" b="1" spc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狀態下才能列印。</a:t>
              </a:r>
              <a:endParaRPr lang="zh-TW" altLang="en-US" sz="2400" spc="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39713"/>
            <a:ext cx="755650" cy="5842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07"/>
          <p:cNvSpPr txBox="1">
            <a:spLocks noChangeArrowheads="1"/>
          </p:cNvSpPr>
          <p:nvPr/>
        </p:nvSpPr>
        <p:spPr bwMode="auto">
          <a:xfrm>
            <a:off x="684213" y="238125"/>
            <a:ext cx="6256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六、列印</a:t>
            </a:r>
            <a:r>
              <a:rPr lang="en-US" altLang="zh-TW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2"/>
          <p:cNvSpPr/>
          <p:nvPr/>
        </p:nvSpPr>
        <p:spPr>
          <a:xfrm>
            <a:off x="15875" y="3876675"/>
            <a:ext cx="6256338" cy="3355975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706" name="內容版面配置區 2"/>
          <p:cNvSpPr txBox="1">
            <a:spLocks/>
          </p:cNvSpPr>
          <p:nvPr/>
        </p:nvSpPr>
        <p:spPr bwMode="auto">
          <a:xfrm>
            <a:off x="1239690" y="1571181"/>
            <a:ext cx="8229600" cy="14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優志願資料查詢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於紅框內點選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設定開放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，即呈現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39713"/>
            <a:ext cx="755650" cy="584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rgbClr val="92D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755650" y="239138"/>
            <a:ext cx="6256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七、填志願權限開放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9690" y="957481"/>
            <a:ext cx="106108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如學生已印報名表後還需更改志願，可於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選填開放時間內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開放權限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59" y="2608213"/>
            <a:ext cx="9050707" cy="42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层"/>
          <p:cNvSpPr txBox="1"/>
          <p:nvPr/>
        </p:nvSpPr>
        <p:spPr bwMode="auto">
          <a:xfrm>
            <a:off x="2973388" y="3170238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01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2" name="直接连接符 70"/>
          <p:cNvCxnSpPr/>
          <p:nvPr/>
        </p:nvCxnSpPr>
        <p:spPr>
          <a:xfrm>
            <a:off x="3900488" y="3244850"/>
            <a:ext cx="0" cy="58578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3" name="标题层"/>
          <p:cNvSpPr txBox="1"/>
          <p:nvPr/>
        </p:nvSpPr>
        <p:spPr bwMode="auto">
          <a:xfrm>
            <a:off x="3995738" y="3170238"/>
            <a:ext cx="6610350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技優報名系統</a:t>
            </a: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标题层"/>
          <p:cNvSpPr txBox="1"/>
          <p:nvPr/>
        </p:nvSpPr>
        <p:spPr bwMode="auto">
          <a:xfrm>
            <a:off x="2973388" y="3917950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02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接连接符 90"/>
          <p:cNvCxnSpPr/>
          <p:nvPr/>
        </p:nvCxnSpPr>
        <p:spPr>
          <a:xfrm>
            <a:off x="3900488" y="3992563"/>
            <a:ext cx="0" cy="58737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3995738" y="3917950"/>
            <a:ext cx="7762875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直升入學作業系統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标题层"/>
          <p:cNvSpPr txBox="1"/>
          <p:nvPr/>
        </p:nvSpPr>
        <p:spPr bwMode="auto">
          <a:xfrm>
            <a:off x="2973388" y="4667250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8" name="直接连接符 95"/>
          <p:cNvCxnSpPr/>
          <p:nvPr/>
        </p:nvCxnSpPr>
        <p:spPr>
          <a:xfrm>
            <a:off x="3900488" y="4741863"/>
            <a:ext cx="0" cy="58737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9" name="标题层"/>
          <p:cNvSpPr txBox="1"/>
          <p:nvPr/>
        </p:nvSpPr>
        <p:spPr bwMode="auto">
          <a:xfrm>
            <a:off x="3995738" y="4667250"/>
            <a:ext cx="740251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優免入學作業系統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标题层"/>
          <p:cNvSpPr txBox="1"/>
          <p:nvPr/>
        </p:nvSpPr>
        <p:spPr bwMode="auto">
          <a:xfrm>
            <a:off x="2973388" y="5410200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en-US" altLang="zh-TW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31" name="直接连接符 95"/>
          <p:cNvCxnSpPr/>
          <p:nvPr/>
        </p:nvCxnSpPr>
        <p:spPr>
          <a:xfrm>
            <a:off x="3900488" y="5484813"/>
            <a:ext cx="0" cy="58578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2" name="标题层"/>
          <p:cNvSpPr txBox="1"/>
          <p:nvPr/>
        </p:nvSpPr>
        <p:spPr bwMode="auto">
          <a:xfrm>
            <a:off x="3995738" y="5410200"/>
            <a:ext cx="7546975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報名繳表說明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标题层"/>
          <p:cNvSpPr txBox="1"/>
          <p:nvPr/>
        </p:nvSpPr>
        <p:spPr bwMode="auto">
          <a:xfrm>
            <a:off x="2974975" y="6138863"/>
            <a:ext cx="842963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en-US" altLang="zh-TW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5" name="直接连接符 95"/>
          <p:cNvCxnSpPr/>
          <p:nvPr/>
        </p:nvCxnSpPr>
        <p:spPr>
          <a:xfrm>
            <a:off x="3902075" y="6213475"/>
            <a:ext cx="0" cy="58578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6" name="标题层"/>
          <p:cNvSpPr txBox="1"/>
          <p:nvPr/>
        </p:nvSpPr>
        <p:spPr bwMode="auto">
          <a:xfrm>
            <a:off x="3998913" y="6138863"/>
            <a:ext cx="7545387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6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1949450" y="2397125"/>
            <a:ext cx="3341688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78150" y="2792413"/>
            <a:ext cx="1377950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B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700588" y="2713038"/>
            <a:ext cx="7416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en-US" altLang="zh-TW" sz="6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133975" y="4137025"/>
            <a:ext cx="7416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en-US" altLang="zh-TW" sz="6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38" y="2283737"/>
            <a:ext cx="12004675" cy="44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2"/>
          <p:cNvSpPr txBox="1">
            <a:spLocks/>
          </p:cNvSpPr>
          <p:nvPr/>
        </p:nvSpPr>
        <p:spPr>
          <a:xfrm>
            <a:off x="1028700" y="974725"/>
            <a:ext cx="8713788" cy="15970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3800"/>
              </a:lnSpc>
              <a:buFont typeface="Arial"/>
              <a:buChar char="•"/>
              <a:defRPr/>
            </a:pP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竹苗</a:t>
            </a:r>
            <a:r>
              <a:rPr lang="zh-TW" altLang="zh-TW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區高級中等學校免試入學報名及志願分發系統平臺</a:t>
            </a:r>
            <a:endParaRPr lang="en-US" altLang="zh-TW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buFont typeface="Arial"/>
              <a:buChar char="•"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入口網站請點選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技優甄審報名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buFont typeface="Arial"/>
              <a:buChar char="•"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形圖說文字 11"/>
          <p:cNvSpPr>
            <a:spLocks noChangeArrowheads="1"/>
          </p:cNvSpPr>
          <p:nvPr/>
        </p:nvSpPr>
        <p:spPr bwMode="auto">
          <a:xfrm>
            <a:off x="452438" y="5992589"/>
            <a:ext cx="4572000" cy="912813"/>
          </a:xfrm>
          <a:prstGeom prst="wedgeEllipseCallout">
            <a:avLst>
              <a:gd name="adj1" fmla="val -17328"/>
              <a:gd name="adj2" fmla="val -127211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帳號密碼同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zh-TW" sz="24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4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一、志願選填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7900988" y="5740400"/>
            <a:ext cx="261937" cy="277813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5467" tIns="52732" rIns="105467" bIns="52732"/>
          <a:lstStyle/>
          <a:p>
            <a:pPr eaLnBrk="1" hangingPunct="1">
              <a:lnSpc>
                <a:spcPct val="130000"/>
              </a:lnSpc>
              <a:defRPr/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8853488" y="5715000"/>
            <a:ext cx="338137" cy="336550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5467" tIns="52732" rIns="105467" bIns="52732"/>
          <a:lstStyle/>
          <a:p>
            <a:pPr eaLnBrk="1" hangingPunct="1">
              <a:lnSpc>
                <a:spcPct val="130000"/>
              </a:lnSpc>
              <a:defRPr/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10126663" y="5729288"/>
            <a:ext cx="293687" cy="29368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5467" tIns="52732" rIns="105467" bIns="52732"/>
          <a:lstStyle/>
          <a:p>
            <a:pPr eaLnBrk="1" hangingPunct="1">
              <a:lnSpc>
                <a:spcPct val="130000"/>
              </a:lnSpc>
              <a:defRPr/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11583988" y="5741988"/>
            <a:ext cx="280987" cy="29051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5467" tIns="52732" rIns="105467" bIns="52732"/>
          <a:lstStyle/>
          <a:p>
            <a:pPr eaLnBrk="1" hangingPunct="1">
              <a:lnSpc>
                <a:spcPct val="130000"/>
              </a:lnSpc>
              <a:defRPr/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1065213" y="1100138"/>
            <a:ext cx="8229600" cy="576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3800"/>
              </a:lnSpc>
              <a:buFont typeface="Arial"/>
              <a:buChar char="•"/>
              <a:defRPr/>
            </a:pP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】裡的【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志願選填（技優）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zh-TW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一、志願選填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233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122488"/>
            <a:ext cx="109093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22425"/>
            <a:ext cx="10466388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987425" y="936625"/>
            <a:ext cx="9113838" cy="719138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lnSpc>
                <a:spcPts val="3800"/>
              </a:lnSpc>
              <a:buFont typeface="Calibri" panose="020F0502020204030204" pitchFamily="34" charset="0"/>
              <a:buAutoNum type="arabicPeriod"/>
              <a:defRPr/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填寫參加比賽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展覽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項目及國中技藝教育學程成績優良項目。</a:t>
            </a:r>
          </a:p>
        </p:txBody>
      </p:sp>
      <p:sp>
        <p:nvSpPr>
          <p:cNvPr id="16" name="摺角紙張 15"/>
          <p:cNvSpPr/>
          <p:nvPr/>
        </p:nvSpPr>
        <p:spPr bwMode="auto">
          <a:xfrm>
            <a:off x="11468100" y="1743075"/>
            <a:ext cx="698500" cy="44561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一定要輸入證照證號才可以儲存</a:t>
            </a:r>
          </a:p>
        </p:txBody>
      </p:sp>
      <p:sp>
        <p:nvSpPr>
          <p:cNvPr id="18" name="橢圓 17"/>
          <p:cNvSpPr/>
          <p:nvPr/>
        </p:nvSpPr>
        <p:spPr bwMode="auto">
          <a:xfrm>
            <a:off x="165100" y="1581150"/>
            <a:ext cx="3095625" cy="484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211138" y="5005388"/>
            <a:ext cx="3600450" cy="611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9382125" y="2227263"/>
            <a:ext cx="1271588" cy="2754312"/>
          </a:xfrm>
          <a:prstGeom prst="rect">
            <a:avLst/>
          </a:prstGeom>
          <a:noFill/>
          <a:ln w="57150">
            <a:solidFill>
              <a:srgbClr val="606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向左箭號 20"/>
          <p:cNvSpPr/>
          <p:nvPr/>
        </p:nvSpPr>
        <p:spPr bwMode="auto">
          <a:xfrm>
            <a:off x="10637838" y="3400425"/>
            <a:ext cx="804862" cy="4318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2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一、志願選填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形圖說文字 14"/>
          <p:cNvSpPr>
            <a:spLocks noChangeArrowheads="1"/>
          </p:cNvSpPr>
          <p:nvPr/>
        </p:nvSpPr>
        <p:spPr bwMode="auto">
          <a:xfrm>
            <a:off x="3335338" y="5970588"/>
            <a:ext cx="8974137" cy="1174750"/>
          </a:xfrm>
          <a:prstGeom prst="wedgeEllipseCallout">
            <a:avLst>
              <a:gd name="adj1" fmla="val -42424"/>
              <a:gd name="adj2" fmla="val -97033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填入參加比賽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展覽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項目或國中技藝教育學程成績優良項目，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至少要填寫一項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才可以儲存</a:t>
            </a:r>
            <a:r>
              <a:rPr lang="zh-TW" altLang="zh-TW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2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"/>
          <p:cNvSpPr txBox="1">
            <a:spLocks/>
          </p:cNvSpPr>
          <p:nvPr/>
        </p:nvSpPr>
        <p:spPr>
          <a:xfrm>
            <a:off x="1028700" y="909638"/>
            <a:ext cx="8229600" cy="1712912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r>
              <a:rPr lang="zh-TW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】裡的【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志願選填（技優）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透過志願選填的條件或欲加科系篩選出對應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要選擇的學校及科組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92300" y="5345113"/>
            <a:ext cx="8066088" cy="1504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9999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提醒您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pPr>
              <a:lnSpc>
                <a:spcPts val="3500"/>
              </a:lnSpc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技優志願只能選擇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zh-TW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選科，志願多校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若想改變科組，必須先把已選志願全部消除，再重新操作。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一、志願選填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6326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676525"/>
            <a:ext cx="8424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/>
          <p:cNvSpPr txBox="1">
            <a:spLocks/>
          </p:cNvSpPr>
          <p:nvPr/>
        </p:nvSpPr>
        <p:spPr>
          <a:xfrm>
            <a:off x="1173163" y="1138238"/>
            <a:ext cx="5256212" cy="1058862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調整所加入的志願排序。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799" y="2426258"/>
            <a:ext cx="10441160" cy="4340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516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一、志願選填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內容版面配置區 2"/>
          <p:cNvSpPr txBox="1">
            <a:spLocks/>
          </p:cNvSpPr>
          <p:nvPr/>
        </p:nvSpPr>
        <p:spPr bwMode="auto">
          <a:xfrm>
            <a:off x="1069975" y="904875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】。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5492750" y="5934075"/>
            <a:ext cx="6696075" cy="1165225"/>
          </a:xfrm>
          <a:prstGeom prst="stripedRightArrow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 w="57150" cmpd="dbl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務必確認志願及排序</a:t>
            </a:r>
          </a:p>
          <a:p>
            <a:pPr algn="ctr">
              <a:defRPr/>
            </a:pPr>
            <a:endParaRPr lang="zh-TW" altLang="en-US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684213" y="247650"/>
            <a:ext cx="7545387" cy="64611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二、查詢我的志願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60" y="1837507"/>
            <a:ext cx="10153128" cy="321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2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內容版面配置區 2"/>
          <p:cNvSpPr txBox="1">
            <a:spLocks/>
          </p:cNvSpPr>
          <p:nvPr/>
        </p:nvSpPr>
        <p:spPr bwMode="auto">
          <a:xfrm>
            <a:off x="1158875" y="1055688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6743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823" y="2824237"/>
            <a:ext cx="957706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1158875" y="1668463"/>
            <a:ext cx="8796338" cy="1019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3800"/>
              </a:lnSpc>
              <a:buFont typeface="Arial"/>
              <a:buNone/>
              <a:defRPr/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本系統提供已選填志願學生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列印報名志願表（草稿）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800"/>
              </a:lnSpc>
              <a:buFont typeface="Arial"/>
              <a:buNone/>
              <a:defRPr/>
            </a:pP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功能，以提供學生及家長討論確認。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6256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4" grpId="0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406650" y="2428875"/>
            <a:ext cx="3340100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54338" y="2689225"/>
            <a:ext cx="2432050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0</a:t>
            </a:r>
            <a:r>
              <a:rPr lang="en-US" altLang="zh-TW" sz="16874" dirty="0">
                <a:solidFill>
                  <a:srgbClr val="FF5050"/>
                </a:solidFill>
              </a:rPr>
              <a:t>2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407025" y="3182938"/>
            <a:ext cx="7143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直升入學作業系統</a:t>
            </a: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38" y="2283737"/>
            <a:ext cx="12004675" cy="44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375" name="矩形 7"/>
          <p:cNvSpPr>
            <a:spLocks noChangeArrowheads="1"/>
          </p:cNvSpPr>
          <p:nvPr/>
        </p:nvSpPr>
        <p:spPr bwMode="auto">
          <a:xfrm>
            <a:off x="1028700" y="1250950"/>
            <a:ext cx="82137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100000"/>
              </a:spcBef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連結免試平臺網址入口，點選功能列上的</a:t>
            </a:r>
            <a:r>
              <a:rPr lang="zh-TW" altLang="zh-TW" sz="2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直升入學</a:t>
            </a:r>
            <a:r>
              <a:rPr lang="zh-TW" altLang="zh-TW" sz="2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形圖說文字 15"/>
          <p:cNvSpPr>
            <a:spLocks noChangeArrowheads="1"/>
          </p:cNvSpPr>
          <p:nvPr/>
        </p:nvSpPr>
        <p:spPr bwMode="auto">
          <a:xfrm>
            <a:off x="4168775" y="5942001"/>
            <a:ext cx="4572000" cy="912813"/>
          </a:xfrm>
          <a:prstGeom prst="wedgeEllipseCallout">
            <a:avLst>
              <a:gd name="adj1" fmla="val -890"/>
              <a:gd name="adj2" fmla="val -110686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帳號密碼同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lang="zh-TW" altLang="en-US" sz="24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2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16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77888" y="1727200"/>
            <a:ext cx="11090275" cy="4695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3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/>
                </a:solidFill>
              </a:rPr>
              <a:t>因竹苗區會再第二次試模擬後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清空密碼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，故須再次提醒學生欲登入技優、直升   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defRPr/>
            </a:pPr>
            <a:r>
              <a:rPr lang="zh-TW" altLang="en-US" sz="2400" b="1" dirty="0" smtClean="0">
                <a:solidFill>
                  <a:schemeClr val="tx1"/>
                </a:solidFill>
              </a:rPr>
              <a:t>   優免等系統時需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先回免試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使用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預設密碼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登入後，再修改密碼才能登入</a:t>
            </a:r>
            <a:r>
              <a:rPr lang="zh-TW" altLang="en-US" sz="2400" b="1" dirty="0">
                <a:solidFill>
                  <a:schemeClr val="tx1"/>
                </a:solidFill>
              </a:rPr>
              <a:t>技優、直升   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defRPr/>
            </a:pPr>
            <a:r>
              <a:rPr lang="zh-TW" altLang="en-US" sz="2400" b="1" dirty="0">
                <a:solidFill>
                  <a:schemeClr val="tx1"/>
                </a:solidFill>
              </a:rPr>
              <a:t>   優免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/>
                </a:solidFill>
              </a:rPr>
              <a:t>登入</a:t>
            </a:r>
            <a:r>
              <a:rPr lang="zh-TW" altLang="en-US" sz="2400" b="1" dirty="0">
                <a:solidFill>
                  <a:schemeClr val="tx1"/>
                </a:solidFill>
              </a:rPr>
              <a:t>系統，務必</a:t>
            </a:r>
            <a:r>
              <a:rPr lang="zh-TW" altLang="en-US" sz="2400" b="1" u="sng" dirty="0">
                <a:solidFill>
                  <a:srgbClr val="FF0000"/>
                </a:solidFill>
              </a:rPr>
              <a:t>修改登入密碼</a:t>
            </a:r>
            <a:r>
              <a:rPr lang="zh-TW" altLang="en-US" sz="2400" b="1" dirty="0">
                <a:solidFill>
                  <a:schemeClr val="tx1"/>
                </a:solidFill>
              </a:rPr>
              <a:t>，才可使用其它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功能</a:t>
            </a:r>
            <a:endParaRPr lang="zh-TW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400" b="1" dirty="0">
                <a:solidFill>
                  <a:schemeClr val="tx1"/>
                </a:solidFill>
              </a:rPr>
              <a:t>密碼修改成功，系統會自動登出，請以新密碼登入</a:t>
            </a:r>
          </a:p>
          <a:p>
            <a:pPr marL="61907">
              <a:spcBef>
                <a:spcPts val="1300"/>
              </a:spcBef>
              <a:defRPr/>
            </a:pPr>
            <a:endParaRPr lang="zh-TW" alt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6" name="TextBox 107"/>
          <p:cNvSpPr txBox="1"/>
          <p:nvPr/>
        </p:nvSpPr>
        <p:spPr>
          <a:xfrm>
            <a:off x="739775" y="250825"/>
            <a:ext cx="2808288" cy="4254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1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52413"/>
            <a:ext cx="819150" cy="4429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95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068388" y="1103313"/>
            <a:ext cx="8686800" cy="669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學生資料轉入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buFont typeface="Arial" charset="0"/>
              <a:buChar char="•"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9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7" y="1964110"/>
            <a:ext cx="10702463" cy="46765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108075" y="1144588"/>
            <a:ext cx="8686800" cy="11811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學生資料轉入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勾選要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參加直升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設定直升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536" y="2560638"/>
            <a:ext cx="7401877" cy="439248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84213" y="879475"/>
            <a:ext cx="10609262" cy="9477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若需更改學生基本資料，需先回</a:t>
            </a:r>
            <a:r>
              <a:rPr lang="zh-TW" altLang="en-US" sz="2400" b="1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免試作業平台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點選學生明細修正後儲存，再至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學生資料轉入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更新已設定直升之學生資料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00" y="1891956"/>
            <a:ext cx="9045487" cy="5029472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888999" y="1096963"/>
            <a:ext cx="11156999" cy="6461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「直升」</a:t>
            </a:r>
            <a:r>
              <a:rPr lang="en-US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學生「志願查詢」與「權限設定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TextBox 107"/>
          <p:cNvSpPr txBox="1"/>
          <p:nvPr/>
        </p:nvSpPr>
        <p:spPr>
          <a:xfrm>
            <a:off x="755650" y="246063"/>
            <a:ext cx="11290348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二、「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學生「志願查詢」與「權限設定」</a:t>
            </a:r>
          </a:p>
          <a:p>
            <a:pPr>
              <a:defRPr/>
            </a:pP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39" y="1816125"/>
            <a:ext cx="10058400" cy="52512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矩形 2"/>
          <p:cNvSpPr>
            <a:spLocks noChangeArrowheads="1"/>
          </p:cNvSpPr>
          <p:nvPr/>
        </p:nvSpPr>
        <p:spPr bwMode="auto">
          <a:xfrm>
            <a:off x="8042275" y="954088"/>
            <a:ext cx="3746500" cy="48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學生端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【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直升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】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志願選填</a:t>
            </a:r>
            <a:endParaRPr lang="zh-TW" altLang="en-US" sz="253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55649" y="246063"/>
            <a:ext cx="11290349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二、「直升」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學生「志願查詢」與「權限設定」</a:t>
            </a:r>
          </a:p>
          <a:p>
            <a:pPr>
              <a:defRPr/>
            </a:pP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1410491"/>
            <a:ext cx="7791251" cy="54612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0" y="1757362"/>
            <a:ext cx="8065341" cy="5315347"/>
          </a:xfrm>
          <a:prstGeom prst="rect">
            <a:avLst/>
          </a:prstGeom>
        </p:spPr>
      </p:pic>
      <p:sp>
        <p:nvSpPr>
          <p:cNvPr id="5" name="Google Shape;136;p18"/>
          <p:cNvSpPr txBox="1">
            <a:spLocks/>
          </p:cNvSpPr>
          <p:nvPr/>
        </p:nvSpPr>
        <p:spPr>
          <a:xfrm>
            <a:off x="8805639" y="1032736"/>
            <a:ext cx="3538357" cy="584065"/>
          </a:xfrm>
          <a:prstGeom prst="rect">
            <a:avLst/>
          </a:prstGeom>
          <a:noFill/>
          <a:ln>
            <a:noFill/>
          </a:ln>
        </p:spPr>
        <p:txBody>
          <a:bodyPr spcFirstLastPara="1" lIns="96420" tIns="96420" rIns="96420" bIns="964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>
              <a:defRPr/>
            </a:pPr>
            <a:r>
              <a:rPr lang="zh-TW" altLang="en-US" sz="2531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學生選填情況查詢</a:t>
            </a:r>
            <a:endParaRPr lang="en-US" sz="2531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615" name="文字版面配置區 4"/>
          <p:cNvSpPr txBox="1">
            <a:spLocks/>
          </p:cNvSpPr>
          <p:nvPr/>
        </p:nvSpPr>
        <p:spPr bwMode="auto">
          <a:xfrm>
            <a:off x="1072901" y="892175"/>
            <a:ext cx="8928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於查詢區輸入要查詢學生之學號或姓名。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按鈕，則該名學生資料將會顯示於頁面下方。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2" name="TextBox 107"/>
          <p:cNvSpPr txBox="1"/>
          <p:nvPr/>
        </p:nvSpPr>
        <p:spPr>
          <a:xfrm>
            <a:off x="755649" y="246063"/>
            <a:ext cx="1107432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二、「直升」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學生「志願查詢」與「權限設定」</a:t>
            </a:r>
          </a:p>
        </p:txBody>
      </p:sp>
      <p:sp>
        <p:nvSpPr>
          <p:cNvPr id="2" name="矩形 1"/>
          <p:cNvSpPr/>
          <p:nvPr/>
        </p:nvSpPr>
        <p:spPr>
          <a:xfrm>
            <a:off x="2252910" y="3256285"/>
            <a:ext cx="1944217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45599" y="5920581"/>
            <a:ext cx="648072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925320" y="4624437"/>
            <a:ext cx="7920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矩形 36"/>
          <p:cNvSpPr>
            <a:spLocks noChangeArrowheads="1"/>
          </p:cNvSpPr>
          <p:nvPr/>
        </p:nvSpPr>
        <p:spPr bwMode="auto">
          <a:xfrm>
            <a:off x="755650" y="879475"/>
            <a:ext cx="10371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列印報名表前，請務必按下「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更新已設定直升之學生資料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按鈕，確認系統是免試最新資料外才能列印報名表。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9" y="1895475"/>
            <a:ext cx="8106419" cy="52047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889000" y="1096963"/>
            <a:ext cx="10293350" cy="669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「直升」</a:t>
            </a:r>
            <a:r>
              <a:rPr lang="en-US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「報名確認」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表件列印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63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879" y="1942301"/>
            <a:ext cx="8424936" cy="5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4" y="2621642"/>
            <a:ext cx="7999401" cy="4611008"/>
          </a:xfrm>
          <a:prstGeom prst="rect">
            <a:avLst/>
          </a:prstGeom>
        </p:spPr>
      </p:pic>
      <p:sp>
        <p:nvSpPr>
          <p:cNvPr id="83970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1028700" y="974725"/>
            <a:ext cx="1058545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列印</a:t>
            </a:r>
            <a:r>
              <a:rPr lang="en-US" altLang="zh-TW" sz="2400" b="1">
                <a:solidFill>
                  <a:srgbClr val="843C0C"/>
                </a:solidFill>
                <a:ea typeface="華康中黑體" pitchFamily="49" charset="-120"/>
              </a:rPr>
              <a:t>【</a:t>
            </a: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直升</a:t>
            </a:r>
            <a:r>
              <a:rPr lang="en-US" altLang="zh-TW" sz="2400" b="1">
                <a:solidFill>
                  <a:srgbClr val="843C0C"/>
                </a:solidFill>
                <a:ea typeface="華康中黑體" pitchFamily="49" charset="-120"/>
              </a:rPr>
              <a:t>】</a:t>
            </a: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學生報名表</a:t>
            </a:r>
            <a:endParaRPr lang="en-US" altLang="zh-TW" sz="2400" b="1">
              <a:solidFill>
                <a:srgbClr val="843C0C"/>
              </a:solidFill>
              <a:ea typeface="華康中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262626"/>
                </a:solidFill>
              </a:rPr>
              <a:t>  </a:t>
            </a:r>
            <a:r>
              <a:rPr lang="zh-TW" altLang="zh-TW" sz="2400">
                <a:solidFill>
                  <a:srgbClr val="262626"/>
                </a:solidFill>
              </a:rPr>
              <a:t>國中端承辦人員</a:t>
            </a:r>
            <a:r>
              <a:rPr lang="zh-TW" altLang="en-US" sz="2400">
                <a:solidFill>
                  <a:srgbClr val="262626"/>
                </a:solidFill>
              </a:rPr>
              <a:t>於學生</a:t>
            </a:r>
            <a:r>
              <a:rPr lang="zh-TW" altLang="en-US" sz="2400">
                <a:solidFill>
                  <a:srgbClr val="FF0000"/>
                </a:solidFill>
              </a:rPr>
              <a:t>直升志願選填完畢</a:t>
            </a:r>
            <a:r>
              <a:rPr lang="zh-TW" altLang="en-US" sz="2400">
                <a:solidFill>
                  <a:srgbClr val="262626"/>
                </a:solidFill>
              </a:rPr>
              <a:t>，回到國中畫面，</a:t>
            </a:r>
            <a:r>
              <a:rPr lang="zh-TW" altLang="zh-TW" sz="2400">
                <a:solidFill>
                  <a:srgbClr val="262626"/>
                </a:solidFill>
              </a:rPr>
              <a:t>將直升學生</a:t>
            </a:r>
            <a:r>
              <a:rPr lang="zh-TW" altLang="en-US" sz="2400">
                <a:solidFill>
                  <a:srgbClr val="262626"/>
                </a:solidFill>
              </a:rPr>
              <a:t>的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262626"/>
                </a:solidFill>
              </a:rPr>
              <a:t> 【</a:t>
            </a:r>
            <a:r>
              <a:rPr lang="zh-TW" altLang="en-US" sz="2400">
                <a:solidFill>
                  <a:srgbClr val="262626"/>
                </a:solidFill>
              </a:rPr>
              <a:t>直升</a:t>
            </a:r>
            <a:r>
              <a:rPr lang="en-US" altLang="zh-TW" sz="2400">
                <a:solidFill>
                  <a:srgbClr val="262626"/>
                </a:solidFill>
              </a:rPr>
              <a:t>】</a:t>
            </a:r>
            <a:r>
              <a:rPr lang="zh-TW" altLang="zh-TW" sz="2400">
                <a:solidFill>
                  <a:srgbClr val="FF0000"/>
                </a:solidFill>
              </a:rPr>
              <a:t>報名表列印出來</a:t>
            </a:r>
            <a:r>
              <a:rPr lang="zh-TW" altLang="zh-TW" sz="2400">
                <a:solidFill>
                  <a:srgbClr val="262626"/>
                </a:solidFill>
              </a:rPr>
              <a:t>，請學生與家長確認簽名並繳回。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7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1028700" y="933450"/>
            <a:ext cx="105854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列印</a:t>
            </a:r>
            <a:r>
              <a:rPr lang="en-US" altLang="zh-TW" sz="2400" b="1">
                <a:solidFill>
                  <a:srgbClr val="843C0C"/>
                </a:solidFill>
                <a:ea typeface="華康中黑體" pitchFamily="49" charset="-120"/>
              </a:rPr>
              <a:t>【</a:t>
            </a: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直升</a:t>
            </a:r>
            <a:r>
              <a:rPr lang="en-US" altLang="zh-TW" sz="2400" b="1">
                <a:solidFill>
                  <a:srgbClr val="843C0C"/>
                </a:solidFill>
                <a:ea typeface="華康中黑體" pitchFamily="49" charset="-120"/>
              </a:rPr>
              <a:t>】</a:t>
            </a:r>
            <a:r>
              <a:rPr lang="zh-TW" altLang="en-US" sz="2400" b="1">
                <a:solidFill>
                  <a:srgbClr val="843C0C"/>
                </a:solidFill>
                <a:ea typeface="華康中黑體" pitchFamily="49" charset="-120"/>
              </a:rPr>
              <a:t>學生設定報名</a:t>
            </a:r>
            <a:endParaRPr lang="en-US" altLang="zh-TW" sz="2400" b="1">
              <a:solidFill>
                <a:srgbClr val="843C0C"/>
              </a:solidFill>
              <a:ea typeface="華康中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>
                <a:solidFill>
                  <a:srgbClr val="262626"/>
                </a:solidFill>
              </a:rPr>
              <a:t>  </a:t>
            </a:r>
            <a:r>
              <a:rPr lang="zh-TW" altLang="zh-TW" sz="2400">
                <a:solidFill>
                  <a:srgbClr val="262626"/>
                </a:solidFill>
              </a:rPr>
              <a:t>國中端承辦人員</a:t>
            </a:r>
            <a:r>
              <a:rPr lang="zh-TW" altLang="en-US" sz="2400">
                <a:solidFill>
                  <a:srgbClr val="262626"/>
                </a:solidFill>
              </a:rPr>
              <a:t>回收</a:t>
            </a:r>
            <a:r>
              <a:rPr lang="en-US" altLang="zh-TW" sz="2400">
                <a:solidFill>
                  <a:srgbClr val="262626"/>
                </a:solidFill>
              </a:rPr>
              <a:t>【</a:t>
            </a:r>
            <a:r>
              <a:rPr lang="zh-TW" altLang="en-US" sz="2400">
                <a:solidFill>
                  <a:srgbClr val="262626"/>
                </a:solidFill>
              </a:rPr>
              <a:t>直升</a:t>
            </a:r>
            <a:r>
              <a:rPr lang="en-US" altLang="zh-TW" sz="2400">
                <a:solidFill>
                  <a:srgbClr val="262626"/>
                </a:solidFill>
              </a:rPr>
              <a:t>】</a:t>
            </a:r>
            <a:r>
              <a:rPr lang="zh-TW" altLang="en-US" sz="2400">
                <a:solidFill>
                  <a:srgbClr val="262626"/>
                </a:solidFill>
              </a:rPr>
              <a:t>學生報名表後，請於直升入學作業系統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2400" b="1">
                <a:solidFill>
                  <a:srgbClr val="262626"/>
                </a:solidFill>
              </a:rPr>
              <a:t>  </a:t>
            </a:r>
            <a:r>
              <a:rPr lang="zh-TW" altLang="en-US" sz="2400" b="1" u="sng">
                <a:solidFill>
                  <a:srgbClr val="FF0000"/>
                </a:solidFill>
              </a:rPr>
              <a:t>將直升學生設定報名</a:t>
            </a:r>
            <a:r>
              <a:rPr lang="zh-TW" altLang="en-US" sz="2400">
                <a:solidFill>
                  <a:srgbClr val="262626"/>
                </a:solidFill>
              </a:rPr>
              <a:t>。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8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12" y="2752229"/>
            <a:ext cx="10031225" cy="42868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854325" y="2351088"/>
            <a:ext cx="3341688" cy="2846387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3403600" y="2611438"/>
            <a:ext cx="2168525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01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910263" y="2689225"/>
            <a:ext cx="49117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8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191" y="2628472"/>
            <a:ext cx="7992888" cy="257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8066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957263" y="928688"/>
            <a:ext cx="66675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TW" altLang="en-US" sz="2400" b="1" dirty="0">
                <a:solidFill>
                  <a:srgbClr val="843C0C"/>
                </a:solidFill>
                <a:ea typeface="華康中黑體" pitchFamily="49" charset="-120"/>
              </a:rPr>
              <a:t>列印</a:t>
            </a:r>
            <a:r>
              <a:rPr lang="en-US" altLang="zh-TW" sz="2400" b="1" dirty="0">
                <a:solidFill>
                  <a:srgbClr val="843C0C"/>
                </a:solidFill>
                <a:ea typeface="華康中黑體" pitchFamily="49" charset="-120"/>
              </a:rPr>
              <a:t>【</a:t>
            </a:r>
            <a:r>
              <a:rPr lang="zh-TW" altLang="en-US" sz="2400" b="1" dirty="0">
                <a:solidFill>
                  <a:srgbClr val="843C0C"/>
                </a:solidFill>
                <a:ea typeface="華康中黑體" pitchFamily="49" charset="-120"/>
              </a:rPr>
              <a:t>直升</a:t>
            </a:r>
            <a:r>
              <a:rPr lang="en-US" altLang="zh-TW" sz="2400" b="1" dirty="0">
                <a:solidFill>
                  <a:srgbClr val="843C0C"/>
                </a:solidFill>
                <a:ea typeface="華康中黑體" pitchFamily="49" charset="-120"/>
              </a:rPr>
              <a:t>】</a:t>
            </a:r>
            <a:r>
              <a:rPr lang="zh-TW" altLang="en-US" sz="2400" b="1" dirty="0">
                <a:solidFill>
                  <a:srgbClr val="843C0C"/>
                </a:solidFill>
                <a:ea typeface="華康中黑體" pitchFamily="49" charset="-120"/>
              </a:rPr>
              <a:t>＊相關總表</a:t>
            </a:r>
            <a:endParaRPr lang="en-US" altLang="zh-TW" sz="2400" b="1" dirty="0">
              <a:solidFill>
                <a:srgbClr val="843C0C"/>
              </a:solidFill>
              <a:ea typeface="華康中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rgbClr val="262626"/>
                </a:solidFill>
              </a:rPr>
              <a:t> 學生必須先</a:t>
            </a:r>
            <a:r>
              <a:rPr lang="zh-TW" altLang="en-US" sz="2400" u="sng" dirty="0">
                <a:solidFill>
                  <a:srgbClr val="FF0000"/>
                </a:solidFill>
              </a:rPr>
              <a:t>設定報名</a:t>
            </a:r>
            <a:r>
              <a:rPr lang="zh-TW" altLang="en-US" sz="2400" dirty="0">
                <a:solidFill>
                  <a:srgbClr val="262626"/>
                </a:solidFill>
              </a:rPr>
              <a:t>後，才可列印相關總表。</a:t>
            </a:r>
            <a:endParaRPr lang="en-US" altLang="zh-TW" sz="2400" dirty="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 dirty="0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452438" y="2159000"/>
            <a:ext cx="4622800" cy="26776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1)A05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報名人數總表 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2)A06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報名學生名冊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(3)A07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須附證明文件學生名冊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(4)A09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報名費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試算表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(5)A09_1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報名作業費領據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(6)A10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報名費優待生名冊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/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(7)A12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異常原因總表</a:t>
            </a:r>
            <a:endParaRPr kumimoji="1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 dirty="0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直升</a:t>
            </a:r>
            <a:r>
              <a:rPr lang="en-US" altLang="zh-TW" sz="3600" b="1" dirty="0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7831" grpId="0"/>
      <p:bldP spid="12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755650" y="246063"/>
            <a:ext cx="7545388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、填志願權限開放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412" y="1122460"/>
            <a:ext cx="1123454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algn="just">
              <a:lnSpc>
                <a:spcPts val="2500"/>
              </a:lnSpc>
              <a:spcAft>
                <a:spcPts val="0"/>
              </a:spcAft>
            </a:pPr>
            <a:r>
              <a:rPr lang="zh-TW" altLang="zh-TW" sz="28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如學生已印報名表後還需更改志願，可於</a:t>
            </a:r>
            <a:r>
              <a:rPr lang="zh-TW" altLang="zh-TW" sz="2800" b="1" kern="100" spc="10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選填開放時間內</a:t>
            </a:r>
            <a:r>
              <a:rPr lang="zh-TW" altLang="zh-TW" sz="28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開放權限</a:t>
            </a:r>
          </a:p>
          <a:p>
            <a:pPr marL="485775" indent="127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8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點選【</a:t>
            </a:r>
            <a:r>
              <a:rPr lang="zh-TW" altLang="zh-TW" sz="2800" b="1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相關作業</a:t>
            </a:r>
            <a:r>
              <a:rPr lang="zh-TW" altLang="zh-TW" sz="28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】裡之【</a:t>
            </a:r>
            <a:r>
              <a:rPr lang="zh-TW" altLang="en-US" sz="2800" b="1" kern="100" spc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「直升」</a:t>
            </a:r>
            <a:r>
              <a:rPr lang="en-US" altLang="zh-TW" sz="2800" b="1" kern="100" spc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2800" b="1" kern="100" spc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學生「志願查詢」與「權限設定</a:t>
            </a:r>
            <a:r>
              <a:rPr lang="zh-TW" altLang="en-US" sz="2800" b="1" kern="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TW" sz="2800" kern="100" spc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zh-TW" sz="2800" kern="100" spc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71015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1" y="3040261"/>
            <a:ext cx="564832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4" name="圖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07" y="3122811"/>
            <a:ext cx="575945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7671" y="2366509"/>
            <a:ext cx="6696744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於紅框內點選藍色字</a:t>
            </a:r>
            <a:r>
              <a:rPr kumimoji="0" lang="zh-TW" altLang="zh-TW" sz="2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設定開放</a:t>
            </a:r>
            <a:r>
              <a:rPr kumimoji="0" lang="zh-TW" alt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，即呈現</a:t>
            </a: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</a:t>
            </a:r>
            <a:endParaRPr kumimoji="0" lang="zh-TW" alt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6069335" y="5200501"/>
            <a:ext cx="12961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943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矩形 1"/>
          <p:cNvSpPr>
            <a:spLocks noChangeArrowheads="1"/>
          </p:cNvSpPr>
          <p:nvPr/>
        </p:nvSpPr>
        <p:spPr bwMode="auto">
          <a:xfrm>
            <a:off x="6645275" y="898525"/>
            <a:ext cx="4133850" cy="523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【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直升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志願選填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8" name="內容版面配置區 2"/>
          <p:cNvSpPr txBox="1">
            <a:spLocks noChangeArrowheads="1"/>
          </p:cNvSpPr>
          <p:nvPr/>
        </p:nvSpPr>
        <p:spPr bwMode="auto">
          <a:xfrm>
            <a:off x="377825" y="1438275"/>
            <a:ext cx="115411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4135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284288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927225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570163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30273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34845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9417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43989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en-US" altLang="zh-TW" sz="2600">
                <a:solidFill>
                  <a:srgbClr val="262626"/>
                </a:solidFill>
              </a:rPr>
              <a:t>【</a:t>
            </a:r>
            <a:r>
              <a:rPr lang="zh-TW" altLang="en-US" sz="2600">
                <a:solidFill>
                  <a:srgbClr val="262626"/>
                </a:solidFill>
              </a:rPr>
              <a:t>學生端</a:t>
            </a:r>
            <a:r>
              <a:rPr lang="en-US" altLang="zh-TW" sz="2600">
                <a:solidFill>
                  <a:srgbClr val="262626"/>
                </a:solidFill>
              </a:rPr>
              <a:t>】</a:t>
            </a:r>
            <a:r>
              <a:rPr lang="zh-TW" altLang="en-US" sz="2600">
                <a:solidFill>
                  <a:srgbClr val="262626"/>
                </a:solidFill>
              </a:rPr>
              <a:t>登入（帳號、密碼與免試相同）。</a:t>
            </a:r>
            <a:endParaRPr lang="en-US" altLang="zh-TW" sz="2600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zh-TW" altLang="zh-TW" sz="2600">
                <a:solidFill>
                  <a:srgbClr val="262626"/>
                </a:solidFill>
              </a:rPr>
              <a:t>直升志願</a:t>
            </a:r>
            <a:r>
              <a:rPr lang="zh-TW" altLang="en-US" sz="2600">
                <a:solidFill>
                  <a:srgbClr val="262626"/>
                </a:solidFill>
              </a:rPr>
              <a:t>選填</a:t>
            </a:r>
            <a:r>
              <a:rPr lang="zh-TW" altLang="zh-TW" sz="2600">
                <a:solidFill>
                  <a:srgbClr val="262626"/>
                </a:solidFill>
              </a:rPr>
              <a:t>方式與免試</a:t>
            </a:r>
            <a:r>
              <a:rPr lang="zh-TW" altLang="en-US" sz="2600">
                <a:solidFill>
                  <a:srgbClr val="262626"/>
                </a:solidFill>
              </a:rPr>
              <a:t>類似。</a:t>
            </a:r>
            <a:endParaRPr lang="en-US" altLang="zh-TW" sz="2600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zh-TW" altLang="zh-TW" sz="2600" b="1">
                <a:solidFill>
                  <a:srgbClr val="262626"/>
                </a:solidFill>
              </a:rPr>
              <a:t>唯一差別在於選單內</a:t>
            </a:r>
            <a:r>
              <a:rPr lang="zh-TW" altLang="zh-TW" sz="2600" b="1">
                <a:solidFill>
                  <a:srgbClr val="FF0000"/>
                </a:solidFill>
              </a:rPr>
              <a:t>只會有自己學校的志願</a:t>
            </a:r>
            <a:r>
              <a:rPr lang="zh-TW" altLang="en-US" sz="2600" b="1">
                <a:solidFill>
                  <a:srgbClr val="FF0000"/>
                </a:solidFill>
              </a:rPr>
              <a:t>選項</a:t>
            </a:r>
            <a:r>
              <a:rPr lang="zh-TW" altLang="zh-TW" sz="2600" b="1">
                <a:solidFill>
                  <a:srgbClr val="262626"/>
                </a:solidFill>
              </a:rPr>
              <a:t>，</a:t>
            </a:r>
            <a:r>
              <a:rPr lang="en-US" altLang="zh-TW" sz="2600" b="1">
                <a:solidFill>
                  <a:srgbClr val="262626"/>
                </a:solidFill>
              </a:rPr>
              <a:t> </a:t>
            </a:r>
            <a:r>
              <a:rPr lang="zh-TW" altLang="zh-TW" sz="2600" b="1">
                <a:solidFill>
                  <a:srgbClr val="262626"/>
                </a:solidFill>
              </a:rPr>
              <a:t>學生也只能填寫自己學校</a:t>
            </a:r>
            <a:r>
              <a:rPr lang="zh-TW" altLang="en-US" sz="2600" b="1">
                <a:solidFill>
                  <a:srgbClr val="262626"/>
                </a:solidFill>
              </a:rPr>
              <a:t>。</a:t>
            </a:r>
            <a:endParaRPr lang="en-US" altLang="zh-TW" sz="2600" b="1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zh-TW" altLang="zh-TW" sz="2600" b="1">
                <a:solidFill>
                  <a:srgbClr val="262626"/>
                </a:solidFill>
              </a:rPr>
              <a:t>職業類科之學校可填寫多個志願</a:t>
            </a:r>
            <a:r>
              <a:rPr lang="zh-TW" altLang="en-US" sz="2600" b="1">
                <a:solidFill>
                  <a:srgbClr val="262626"/>
                </a:solidFill>
              </a:rPr>
              <a:t>數</a:t>
            </a:r>
            <a:r>
              <a:rPr lang="zh-TW" altLang="zh-TW" sz="2600" b="1">
                <a:solidFill>
                  <a:srgbClr val="262626"/>
                </a:solidFill>
              </a:rPr>
              <a:t>。</a:t>
            </a:r>
            <a:endParaRPr lang="en-US" altLang="zh-TW" sz="2600" b="1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TW" altLang="zh-TW" sz="2600">
              <a:solidFill>
                <a:srgbClr val="262626"/>
              </a:solidFill>
            </a:endParaRPr>
          </a:p>
          <a:p>
            <a:pPr eaLnBrk="1" hangingPunct="1">
              <a:spcBef>
                <a:spcPts val="1000"/>
              </a:spcBef>
            </a:pPr>
            <a:endParaRPr lang="en-US" altLang="zh-TW" sz="2600" b="1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107"/>
          <p:cNvSpPr txBox="1">
            <a:spLocks noChangeArrowheads="1"/>
          </p:cNvSpPr>
          <p:nvPr/>
        </p:nvSpPr>
        <p:spPr bwMode="auto">
          <a:xfrm>
            <a:off x="684213" y="233363"/>
            <a:ext cx="394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8" grpId="0"/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406650" y="2428875"/>
            <a:ext cx="3340100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54338" y="2689225"/>
            <a:ext cx="2492375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0</a:t>
            </a:r>
            <a:r>
              <a:rPr lang="en-US" altLang="zh-TW" sz="16874" dirty="0">
                <a:solidFill>
                  <a:srgbClr val="FF5050"/>
                </a:solidFill>
              </a:rPr>
              <a:t>3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407025" y="3182938"/>
            <a:ext cx="71437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優免入學作業系統</a:t>
            </a: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825" y="2003663"/>
            <a:ext cx="12004675" cy="44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6023" name="矩形 7"/>
          <p:cNvSpPr>
            <a:spLocks noChangeArrowheads="1"/>
          </p:cNvSpPr>
          <p:nvPr/>
        </p:nvSpPr>
        <p:spPr bwMode="auto">
          <a:xfrm>
            <a:off x="1028700" y="1062038"/>
            <a:ext cx="9575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100000"/>
              </a:spcBef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連結免試平臺網址入口，點選功能列上的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優先免試入學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形圖說文字 15"/>
          <p:cNvSpPr>
            <a:spLocks noChangeArrowheads="1"/>
          </p:cNvSpPr>
          <p:nvPr/>
        </p:nvSpPr>
        <p:spPr bwMode="auto">
          <a:xfrm>
            <a:off x="8445500" y="5580302"/>
            <a:ext cx="4176688" cy="1348391"/>
          </a:xfrm>
          <a:prstGeom prst="wedgeEllipseCallout">
            <a:avLst>
              <a:gd name="adj1" fmla="val -1533"/>
              <a:gd name="adj2" fmla="val -69725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帳號密碼同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lang="zh-TW" altLang="en-US" sz="24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2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16" grpId="0" animBg="1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未命名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0" y="2176165"/>
            <a:ext cx="1044115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96258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028700" y="939800"/>
            <a:ext cx="8686800" cy="140335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】裡之【</a:t>
            </a: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學生資料轉入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參加優免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設定優免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33425" y="1125538"/>
            <a:ext cx="10009188" cy="94932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若需更改學生基本資料，需先回</a:t>
            </a:r>
            <a:r>
              <a:rPr lang="zh-TW" altLang="en-US" sz="2400" b="1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免試作業平台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點選學生明細修正後儲存，再至</a:t>
            </a:r>
            <a:r>
              <a:rPr lang="zh-TW" altLang="en-US" sz="2400" b="1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學生資料轉入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更新已設定優免之學生資料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  <p:pic>
        <p:nvPicPr>
          <p:cNvPr id="6" name="圖片 5" descr="未命名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8"/>
          <a:stretch/>
        </p:blipFill>
        <p:spPr bwMode="auto">
          <a:xfrm>
            <a:off x="2180903" y="2680221"/>
            <a:ext cx="7672362" cy="324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755649" y="974600"/>
            <a:ext cx="11218341" cy="669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學生「志願查詢」與「權限設定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TextBox 107"/>
          <p:cNvSpPr txBox="1"/>
          <p:nvPr/>
        </p:nvSpPr>
        <p:spPr>
          <a:xfrm>
            <a:off x="755650" y="246063"/>
            <a:ext cx="8194675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選填志願設定與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19" y="1600101"/>
            <a:ext cx="7992317" cy="53792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87" y="2087599"/>
            <a:ext cx="8280920" cy="5068976"/>
          </a:xfrm>
          <a:prstGeom prst="rect">
            <a:avLst/>
          </a:prstGeom>
        </p:spPr>
      </p:pic>
      <p:sp>
        <p:nvSpPr>
          <p:cNvPr id="5" name="Google Shape;136;p18"/>
          <p:cNvSpPr txBox="1">
            <a:spLocks/>
          </p:cNvSpPr>
          <p:nvPr/>
        </p:nvSpPr>
        <p:spPr>
          <a:xfrm>
            <a:off x="7454006" y="903848"/>
            <a:ext cx="3538357" cy="584065"/>
          </a:xfrm>
          <a:prstGeom prst="rect">
            <a:avLst/>
          </a:prstGeom>
          <a:noFill/>
          <a:ln>
            <a:noFill/>
          </a:ln>
        </p:spPr>
        <p:txBody>
          <a:bodyPr spcFirstLastPara="1" lIns="96420" tIns="96420" rIns="96420" bIns="9642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>
              <a:defRPr/>
            </a:pPr>
            <a:r>
              <a:rPr lang="zh-TW" altLang="en-US" sz="2531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學生選填情況查詢</a:t>
            </a:r>
            <a:endParaRPr lang="en-US" sz="2531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214" name="文字版面配置區 4"/>
          <p:cNvSpPr txBox="1">
            <a:spLocks/>
          </p:cNvSpPr>
          <p:nvPr/>
        </p:nvSpPr>
        <p:spPr bwMode="auto">
          <a:xfrm>
            <a:off x="1173163" y="1370013"/>
            <a:ext cx="89281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於查詢區輸入要查詢學生之學號或姓名。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按鈕，則該名學生資料將會顯示於頁面下方。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TextBox 107"/>
          <p:cNvSpPr txBox="1"/>
          <p:nvPr/>
        </p:nvSpPr>
        <p:spPr>
          <a:xfrm>
            <a:off x="755650" y="246063"/>
            <a:ext cx="8194675" cy="646331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選填志願設定與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12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矩形 1"/>
          <p:cNvSpPr>
            <a:spLocks noChangeArrowheads="1"/>
          </p:cNvSpPr>
          <p:nvPr/>
        </p:nvSpPr>
        <p:spPr bwMode="auto">
          <a:xfrm>
            <a:off x="8013700" y="957263"/>
            <a:ext cx="3746500" cy="481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學生端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【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優免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】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志願選填</a:t>
            </a:r>
            <a:endParaRPr lang="zh-TW" altLang="en-US" sz="253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" name="TextBox 107"/>
          <p:cNvSpPr txBox="1"/>
          <p:nvPr/>
        </p:nvSpPr>
        <p:spPr>
          <a:xfrm>
            <a:off x="755650" y="246063"/>
            <a:ext cx="8194675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選填志願設定與查詢</a:t>
            </a: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839" y="1672109"/>
            <a:ext cx="8496944" cy="5220731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层"/>
          <p:cNvSpPr txBox="1"/>
          <p:nvPr/>
        </p:nvSpPr>
        <p:spPr bwMode="auto">
          <a:xfrm>
            <a:off x="1878013" y="3471863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2" name="直接连接符 70"/>
          <p:cNvCxnSpPr/>
          <p:nvPr/>
        </p:nvCxnSpPr>
        <p:spPr>
          <a:xfrm>
            <a:off x="2805113" y="3546475"/>
            <a:ext cx="0" cy="58578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3" name="标题层"/>
          <p:cNvSpPr txBox="1"/>
          <p:nvPr/>
        </p:nvSpPr>
        <p:spPr bwMode="auto">
          <a:xfrm>
            <a:off x="2900363" y="3471863"/>
            <a:ext cx="8410575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技優報名系統</a:t>
            </a: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标题层"/>
          <p:cNvSpPr txBox="1"/>
          <p:nvPr/>
        </p:nvSpPr>
        <p:spPr bwMode="auto">
          <a:xfrm>
            <a:off x="1878013" y="5067300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接连接符 90"/>
          <p:cNvCxnSpPr/>
          <p:nvPr/>
        </p:nvCxnSpPr>
        <p:spPr>
          <a:xfrm>
            <a:off x="2805113" y="5141913"/>
            <a:ext cx="0" cy="58737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2900363" y="5067300"/>
            <a:ext cx="8713787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技優報名系統</a:t>
            </a: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889000" y="1096963"/>
            <a:ext cx="10510838" cy="4032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buFont typeface="Arial" charset="0"/>
              <a:buNone/>
              <a:defRPr/>
            </a:pPr>
            <a:r>
              <a:rPr lang="zh-TW" altLang="en-US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登入平臺後，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】裡之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「優免」</a:t>
            </a:r>
            <a:r>
              <a:rPr lang="en-US" altLang="zh-TW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「報名確認」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spc="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表件列印</a:t>
            </a:r>
            <a:r>
              <a:rPr lang="zh-TW" altLang="en-US" sz="2400" b="1" spc="5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400" spc="5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2" name="TextBox 107"/>
          <p:cNvSpPr txBox="1"/>
          <p:nvPr/>
        </p:nvSpPr>
        <p:spPr>
          <a:xfrm>
            <a:off x="755650" y="246063"/>
            <a:ext cx="8194675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32149"/>
            <a:ext cx="10851391" cy="39940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矩形 36"/>
          <p:cNvSpPr>
            <a:spLocks noChangeArrowheads="1"/>
          </p:cNvSpPr>
          <p:nvPr/>
        </p:nvSpPr>
        <p:spPr bwMode="auto">
          <a:xfrm>
            <a:off x="803275" y="989013"/>
            <a:ext cx="10512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列印報名表前，請務必按下「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更新已設定優免之學生資料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按鈕，確認系統是免試最新資料外才能列印報名表。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  <p:pic>
        <p:nvPicPr>
          <p:cNvPr id="8" name="圖片 7" descr="未命名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8"/>
          <a:stretch/>
        </p:blipFill>
        <p:spPr bwMode="auto">
          <a:xfrm>
            <a:off x="1532831" y="2320181"/>
            <a:ext cx="9062789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1028699" y="1439863"/>
            <a:ext cx="1036922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  <a:buNone/>
            </a:pPr>
            <a:r>
              <a:rPr lang="zh-TW" altLang="zh-TW" sz="2400" dirty="0">
                <a:solidFill>
                  <a:srgbClr val="262626"/>
                </a:solidFill>
              </a:rPr>
              <a:t>【</a:t>
            </a:r>
            <a:r>
              <a:rPr lang="zh-TW" altLang="zh-TW" sz="2400" b="1" dirty="0">
                <a:solidFill>
                  <a:srgbClr val="002060"/>
                </a:solidFill>
              </a:rPr>
              <a:t>相關作業</a:t>
            </a:r>
            <a:r>
              <a:rPr lang="zh-TW" altLang="zh-TW" sz="2400" dirty="0">
                <a:solidFill>
                  <a:srgbClr val="262626"/>
                </a:solidFill>
              </a:rPr>
              <a:t>】裡之</a:t>
            </a:r>
            <a:r>
              <a:rPr lang="zh-TW" altLang="zh-TW" sz="2400" dirty="0" smtClean="0">
                <a:solidFill>
                  <a:srgbClr val="262626"/>
                </a:solidFill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</a:rPr>
              <a:t>「優免」</a:t>
            </a:r>
            <a:r>
              <a:rPr lang="en-US" altLang="zh-TW" sz="2400" b="1" dirty="0">
                <a:solidFill>
                  <a:srgbClr val="002060"/>
                </a:solidFill>
              </a:rPr>
              <a:t>_</a:t>
            </a:r>
            <a:r>
              <a:rPr lang="zh-TW" altLang="en-US" sz="2400" b="1" dirty="0">
                <a:solidFill>
                  <a:srgbClr val="002060"/>
                </a:solidFill>
              </a:rPr>
              <a:t>學生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</a:t>
            </a:r>
            <a:r>
              <a:rPr lang="zh-TW" altLang="en-US" sz="2400" b="1" dirty="0">
                <a:solidFill>
                  <a:srgbClr val="002060"/>
                </a:solidFill>
              </a:rPr>
              <a:t>報名設定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」</a:t>
            </a:r>
            <a:r>
              <a:rPr lang="zh-TW" altLang="en-US" sz="2400" b="1" dirty="0">
                <a:solidFill>
                  <a:srgbClr val="002060"/>
                </a:solidFill>
              </a:rPr>
              <a:t>與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「表件列印」</a:t>
            </a:r>
            <a:r>
              <a:rPr lang="zh-TW" altLang="zh-TW" sz="2400" dirty="0" smtClean="0">
                <a:solidFill>
                  <a:srgbClr val="262626"/>
                </a:solidFill>
              </a:rPr>
              <a:t>】</a:t>
            </a:r>
            <a:endParaRPr lang="en-US" altLang="zh-TW" sz="2400" dirty="0">
              <a:solidFill>
                <a:srgbClr val="262626"/>
              </a:solidFill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 dirty="0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8700" y="2024063"/>
            <a:ext cx="9483725" cy="9604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zh-TW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國中端承辦人員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於學生優免志願選填完畢，回到國中端畫面，</a:t>
            </a:r>
            <a:r>
              <a:rPr lang="zh-TW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zh-TW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報名表列印出來，請學生與家長確認簽名並繳回。</a:t>
            </a:r>
            <a:endParaRPr lang="en-US" altLang="zh-TW" sz="2000" b="1" spc="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99337" name="矩形 2"/>
          <p:cNvSpPr>
            <a:spLocks noChangeArrowheads="1"/>
          </p:cNvSpPr>
          <p:nvPr/>
        </p:nvSpPr>
        <p:spPr bwMode="auto">
          <a:xfrm>
            <a:off x="8131175" y="866775"/>
            <a:ext cx="3829050" cy="48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 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列印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【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優免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】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學生報名表</a:t>
            </a:r>
            <a:endParaRPr lang="zh-TW" altLang="en-US" sz="253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99339" name="矩形 14"/>
          <p:cNvSpPr>
            <a:spLocks noChangeArrowheads="1"/>
          </p:cNvSpPr>
          <p:nvPr/>
        </p:nvSpPr>
        <p:spPr bwMode="auto">
          <a:xfrm>
            <a:off x="236538" y="3267075"/>
            <a:ext cx="4743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提醒您</a:t>
            </a: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pPr algn="just">
              <a:spcAft>
                <a:spcPts val="600"/>
              </a:spcAft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列印報名表請務必按下「</a:t>
            </a: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更新已設定優免之學生資料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按鈕，確認系統是免試最新資料，也需有</a:t>
            </a:r>
            <a:r>
              <a:rPr lang="zh-TW" altLang="en-US" sz="24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會考成績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，才能列印報名表。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TextBox 107"/>
          <p:cNvSpPr txBox="1"/>
          <p:nvPr/>
        </p:nvSpPr>
        <p:spPr>
          <a:xfrm>
            <a:off x="755650" y="246063"/>
            <a:ext cx="8194675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  <p:pic>
        <p:nvPicPr>
          <p:cNvPr id="12" name="圖片 11" descr="未命名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9" y="3074988"/>
            <a:ext cx="6336704" cy="378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99337" grpId="0" animBg="1"/>
      <p:bldP spid="99339" grpId="0"/>
      <p:bldP spid="13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974725" y="977900"/>
            <a:ext cx="10334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zh-TW" altLang="en-US" sz="2800" b="1">
                <a:solidFill>
                  <a:srgbClr val="843C0C"/>
                </a:solidFill>
                <a:ea typeface="華康中黑體" pitchFamily="49" charset="-120"/>
              </a:rPr>
              <a:t>列印</a:t>
            </a:r>
            <a:r>
              <a:rPr lang="en-US" altLang="zh-TW" sz="2800" b="1">
                <a:solidFill>
                  <a:srgbClr val="843C0C"/>
                </a:solidFill>
                <a:ea typeface="華康中黑體" pitchFamily="49" charset="-120"/>
              </a:rPr>
              <a:t>【</a:t>
            </a:r>
            <a:r>
              <a:rPr lang="zh-TW" altLang="en-US" sz="2800" b="1">
                <a:solidFill>
                  <a:srgbClr val="843C0C"/>
                </a:solidFill>
                <a:ea typeface="華康中黑體" pitchFamily="49" charset="-120"/>
              </a:rPr>
              <a:t>優免</a:t>
            </a:r>
            <a:r>
              <a:rPr lang="en-US" altLang="zh-TW" sz="2800" b="1">
                <a:solidFill>
                  <a:srgbClr val="843C0C"/>
                </a:solidFill>
                <a:ea typeface="華康中黑體" pitchFamily="49" charset="-120"/>
              </a:rPr>
              <a:t>】</a:t>
            </a:r>
            <a:r>
              <a:rPr lang="zh-TW" altLang="en-US" sz="2800" b="1">
                <a:solidFill>
                  <a:srgbClr val="843C0C"/>
                </a:solidFill>
                <a:ea typeface="華康中黑體" pitchFamily="49" charset="-120"/>
              </a:rPr>
              <a:t>學生設定報名</a:t>
            </a: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zh-TW" sz="2200">
                <a:solidFill>
                  <a:srgbClr val="262626"/>
                </a:solidFill>
              </a:rPr>
              <a:t>   </a:t>
            </a:r>
            <a:r>
              <a:rPr lang="zh-TW" altLang="zh-TW" sz="2400">
                <a:solidFill>
                  <a:srgbClr val="262626"/>
                </a:solidFill>
              </a:rPr>
              <a:t>國中端承辦人員</a:t>
            </a:r>
            <a:r>
              <a:rPr lang="zh-TW" altLang="en-US" sz="2400">
                <a:solidFill>
                  <a:srgbClr val="262626"/>
                </a:solidFill>
              </a:rPr>
              <a:t>回收</a:t>
            </a:r>
            <a:r>
              <a:rPr lang="en-US" altLang="zh-TW" sz="2400">
                <a:solidFill>
                  <a:srgbClr val="262626"/>
                </a:solidFill>
              </a:rPr>
              <a:t>【</a:t>
            </a:r>
            <a:r>
              <a:rPr lang="zh-TW" altLang="en-US" sz="2400">
                <a:solidFill>
                  <a:srgbClr val="262626"/>
                </a:solidFill>
              </a:rPr>
              <a:t>優免</a:t>
            </a:r>
            <a:r>
              <a:rPr lang="en-US" altLang="zh-TW" sz="2400">
                <a:solidFill>
                  <a:srgbClr val="262626"/>
                </a:solidFill>
              </a:rPr>
              <a:t>】</a:t>
            </a:r>
            <a:r>
              <a:rPr lang="zh-TW" altLang="en-US" sz="2400">
                <a:solidFill>
                  <a:srgbClr val="262626"/>
                </a:solidFill>
              </a:rPr>
              <a:t>學生報名表後，請於優先免試入學作業系統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zh-TW" sz="2400" b="1">
                <a:solidFill>
                  <a:srgbClr val="262626"/>
                </a:solidFill>
              </a:rPr>
              <a:t>   </a:t>
            </a:r>
            <a:r>
              <a:rPr lang="zh-TW" altLang="en-US" sz="2400" b="1" u="sng">
                <a:solidFill>
                  <a:srgbClr val="FF0000"/>
                </a:solidFill>
              </a:rPr>
              <a:t>將優免學生設定報名</a:t>
            </a:r>
            <a:r>
              <a:rPr lang="zh-TW" altLang="en-US" sz="2400">
                <a:solidFill>
                  <a:srgbClr val="262626"/>
                </a:solidFill>
              </a:rPr>
              <a:t>。</a:t>
            </a:r>
            <a:endParaRPr lang="en-US" altLang="zh-TW" sz="24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849313" y="2752725"/>
            <a:ext cx="11052175" cy="4335463"/>
            <a:chOff x="1174378" y="2896245"/>
            <a:chExt cx="10483009" cy="4336405"/>
          </a:xfrm>
        </p:grpSpPr>
        <p:pic>
          <p:nvPicPr>
            <p:cNvPr id="111623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7"/>
            <a:stretch>
              <a:fillRect/>
            </a:stretch>
          </p:blipFill>
          <p:spPr bwMode="auto">
            <a:xfrm>
              <a:off x="1174378" y="2896245"/>
              <a:ext cx="10483009" cy="433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175515" y="4615882"/>
              <a:ext cx="4693413" cy="584327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838199" y="1428750"/>
            <a:ext cx="99836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  <a:buNone/>
            </a:pPr>
            <a:r>
              <a:rPr lang="zh-TW" altLang="zh-TW" sz="2400" dirty="0">
                <a:solidFill>
                  <a:srgbClr val="262626"/>
                </a:solidFill>
              </a:rPr>
              <a:t>【</a:t>
            </a:r>
            <a:r>
              <a:rPr lang="zh-TW" altLang="zh-TW" sz="2400" b="1" dirty="0">
                <a:solidFill>
                  <a:srgbClr val="002060"/>
                </a:solidFill>
              </a:rPr>
              <a:t>相關作業</a:t>
            </a:r>
            <a:r>
              <a:rPr lang="zh-TW" altLang="zh-TW" sz="2400" dirty="0">
                <a:solidFill>
                  <a:srgbClr val="262626"/>
                </a:solidFill>
              </a:rPr>
              <a:t>】裡之</a:t>
            </a:r>
            <a:r>
              <a:rPr lang="zh-TW" altLang="zh-TW" sz="2400" dirty="0" smtClean="0">
                <a:solidFill>
                  <a:srgbClr val="262626"/>
                </a:solidFill>
              </a:rPr>
              <a:t>【</a:t>
            </a:r>
            <a:r>
              <a:rPr lang="zh-TW" altLang="en-US" sz="2400" b="1" dirty="0">
                <a:solidFill>
                  <a:srgbClr val="002060"/>
                </a:solidFill>
              </a:rPr>
              <a:t>「優免」</a:t>
            </a:r>
            <a:r>
              <a:rPr lang="en-US" altLang="zh-TW" sz="2400" b="1" dirty="0">
                <a:solidFill>
                  <a:srgbClr val="002060"/>
                </a:solidFill>
              </a:rPr>
              <a:t>_</a:t>
            </a:r>
            <a:r>
              <a:rPr lang="zh-TW" altLang="en-US" sz="2400" b="1" dirty="0">
                <a:solidFill>
                  <a:srgbClr val="002060"/>
                </a:solidFill>
              </a:rPr>
              <a:t>學生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</a:t>
            </a:r>
            <a:r>
              <a:rPr lang="zh-TW" altLang="en-US" sz="2400" b="1" dirty="0">
                <a:solidFill>
                  <a:srgbClr val="002060"/>
                </a:solidFill>
              </a:rPr>
              <a:t>報名設定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」</a:t>
            </a:r>
            <a:r>
              <a:rPr lang="zh-TW" altLang="en-US" sz="2400" b="1" dirty="0">
                <a:solidFill>
                  <a:srgbClr val="002060"/>
                </a:solidFill>
              </a:rPr>
              <a:t>與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「</a:t>
            </a:r>
            <a:r>
              <a:rPr lang="zh-TW" altLang="en-US" sz="2400" b="1" dirty="0">
                <a:solidFill>
                  <a:srgbClr val="002060"/>
                </a:solidFill>
              </a:rPr>
              <a:t>表件列印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」</a:t>
            </a:r>
            <a:r>
              <a:rPr lang="zh-TW" altLang="zh-TW" sz="2400" dirty="0" smtClean="0">
                <a:solidFill>
                  <a:srgbClr val="262626"/>
                </a:solidFill>
              </a:rPr>
              <a:t>】</a:t>
            </a:r>
            <a:endParaRPr lang="en-US" altLang="zh-TW" sz="2400" dirty="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 dirty="0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4238" y="1862138"/>
            <a:ext cx="7634287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學生必須先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設定報名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後，才可列印相關總表。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32" name="Text Box 4"/>
          <p:cNvSpPr txBox="1">
            <a:spLocks noChangeArrowheads="1"/>
          </p:cNvSpPr>
          <p:nvPr/>
        </p:nvSpPr>
        <p:spPr bwMode="auto">
          <a:xfrm>
            <a:off x="307975" y="2608263"/>
            <a:ext cx="7634288" cy="44114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1)A05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人數總表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(2)A06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報名學生名冊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(3)A07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須附證明文件學生名冊</a:t>
            </a: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(4)A09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報名費試算表</a:t>
            </a: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5)A09_1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報名作業費領據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(7)A10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報名費優待生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名冊</a:t>
            </a:r>
            <a:endParaRPr kumimoji="1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(8)A12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異常原因總表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(9)A14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不須附證明文件名冊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(10)A99_1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一般生資料袋封面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(11)A99_2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須附證明文件影本黏貼表學生資料袋封面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eaLnBrk="1" hangingPunct="1">
              <a:spcBef>
                <a:spcPts val="200"/>
              </a:spcBef>
            </a:pP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12)A99_3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外箱標籤</a:t>
            </a:r>
          </a:p>
        </p:txBody>
      </p:sp>
      <p:sp>
        <p:nvSpPr>
          <p:cNvPr id="5" name="矩形 4"/>
          <p:cNvSpPr/>
          <p:nvPr/>
        </p:nvSpPr>
        <p:spPr>
          <a:xfrm>
            <a:off x="8661400" y="801688"/>
            <a:ext cx="3741738" cy="481012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eaLnBrk="1" fontAlgn="auto" hangingPunct="1">
              <a:defRPr/>
            </a:pPr>
            <a:r>
              <a:rPr lang="zh-TW" altLang="en-US" sz="2530" b="1" spc="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列印</a:t>
            </a:r>
            <a:r>
              <a:rPr lang="en-US" altLang="zh-TW" sz="2530" b="1" spc="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【</a:t>
            </a:r>
            <a:r>
              <a:rPr lang="zh-TW" altLang="en-US" sz="2530" b="1" spc="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優免</a:t>
            </a:r>
            <a:r>
              <a:rPr lang="en-US" altLang="zh-TW" sz="2530" b="1" spc="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】</a:t>
            </a:r>
            <a:r>
              <a:rPr lang="zh-TW" altLang="en-US" sz="2530" b="1" spc="2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anose="020B0509000000000000" pitchFamily="49" charset="-120"/>
              </a:rPr>
              <a:t>相關總表</a:t>
            </a:r>
            <a:endParaRPr lang="en-US" altLang="zh-TW" sz="2530" b="1" spc="20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anose="020B0509000000000000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8" y="320675"/>
            <a:ext cx="755650" cy="644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TextBox 107"/>
          <p:cNvSpPr txBox="1"/>
          <p:nvPr/>
        </p:nvSpPr>
        <p:spPr>
          <a:xfrm>
            <a:off x="698499" y="319088"/>
            <a:ext cx="666697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三、列印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優免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91" y="3256285"/>
            <a:ext cx="7944959" cy="24577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03432" grpId="0"/>
      <p:bldP spid="5" grpId="0" animBg="1"/>
      <p:bldP spid="12" grpId="0" animBg="1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矩形 1"/>
          <p:cNvSpPr>
            <a:spLocks noChangeArrowheads="1"/>
          </p:cNvSpPr>
          <p:nvPr/>
        </p:nvSpPr>
        <p:spPr bwMode="auto">
          <a:xfrm>
            <a:off x="6573838" y="1095375"/>
            <a:ext cx="3746500" cy="48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學生端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【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優免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】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志願選填</a:t>
            </a:r>
            <a:endParaRPr lang="zh-TW" altLang="en-US" sz="2530" dirty="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8" name="內容版面配置區 2"/>
          <p:cNvSpPr txBox="1">
            <a:spLocks noChangeArrowheads="1"/>
          </p:cNvSpPr>
          <p:nvPr/>
        </p:nvSpPr>
        <p:spPr bwMode="auto">
          <a:xfrm>
            <a:off x="684213" y="1960563"/>
            <a:ext cx="84264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4135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284288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927225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570163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30273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34845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9417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4398963"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en-US" altLang="zh-TW" sz="2800">
                <a:solidFill>
                  <a:srgbClr val="262626"/>
                </a:solidFill>
              </a:rPr>
              <a:t>【</a:t>
            </a:r>
            <a:r>
              <a:rPr lang="zh-TW" altLang="en-US" sz="2800">
                <a:solidFill>
                  <a:srgbClr val="262626"/>
                </a:solidFill>
              </a:rPr>
              <a:t>學生端</a:t>
            </a:r>
            <a:r>
              <a:rPr lang="en-US" altLang="zh-TW" sz="2800">
                <a:solidFill>
                  <a:srgbClr val="262626"/>
                </a:solidFill>
              </a:rPr>
              <a:t>】</a:t>
            </a:r>
            <a:r>
              <a:rPr lang="zh-TW" altLang="en-US" sz="2800">
                <a:solidFill>
                  <a:srgbClr val="262626"/>
                </a:solidFill>
              </a:rPr>
              <a:t>登入（帳號、密碼與免試相同）。</a:t>
            </a:r>
            <a:endParaRPr lang="en-US" altLang="zh-TW" sz="2800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zh-TW" altLang="en-US" sz="2800">
                <a:solidFill>
                  <a:srgbClr val="262626"/>
                </a:solidFill>
              </a:rPr>
              <a:t>優免</a:t>
            </a:r>
            <a:r>
              <a:rPr lang="zh-TW" altLang="zh-TW" sz="2800">
                <a:solidFill>
                  <a:srgbClr val="262626"/>
                </a:solidFill>
              </a:rPr>
              <a:t>志願</a:t>
            </a:r>
            <a:r>
              <a:rPr lang="zh-TW" altLang="en-US" sz="2800">
                <a:solidFill>
                  <a:srgbClr val="262626"/>
                </a:solidFill>
              </a:rPr>
              <a:t>選填</a:t>
            </a:r>
            <a:r>
              <a:rPr lang="zh-TW" altLang="zh-TW" sz="2800">
                <a:solidFill>
                  <a:srgbClr val="262626"/>
                </a:solidFill>
              </a:rPr>
              <a:t>方式與免試</a:t>
            </a:r>
            <a:r>
              <a:rPr lang="zh-TW" altLang="en-US" sz="2800">
                <a:solidFill>
                  <a:srgbClr val="262626"/>
                </a:solidFill>
              </a:rPr>
              <a:t>類似。</a:t>
            </a:r>
            <a:endParaRPr lang="en-US" altLang="zh-TW" sz="2800">
              <a:solidFill>
                <a:srgbClr val="262626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ts val="1000"/>
              </a:spcBef>
            </a:pPr>
            <a:r>
              <a:rPr lang="zh-TW" altLang="zh-TW" sz="2800" b="1">
                <a:solidFill>
                  <a:srgbClr val="FF0000"/>
                </a:solidFill>
              </a:rPr>
              <a:t>唯一差別在於選單內只會有</a:t>
            </a:r>
            <a:r>
              <a:rPr lang="zh-TW" altLang="en-US" sz="2800" b="1">
                <a:solidFill>
                  <a:srgbClr val="FF0000"/>
                </a:solidFill>
              </a:rPr>
              <a:t>相對應高中之志願。</a:t>
            </a:r>
            <a:endParaRPr lang="zh-TW" altLang="zh-TW" sz="2800">
              <a:solidFill>
                <a:srgbClr val="FF0000"/>
              </a:solidFill>
            </a:endParaRPr>
          </a:p>
          <a:p>
            <a:pPr eaLnBrk="1" hangingPunct="1">
              <a:spcBef>
                <a:spcPts val="1000"/>
              </a:spcBef>
            </a:pP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107"/>
          <p:cNvSpPr txBox="1">
            <a:spLocks noChangeArrowheads="1"/>
          </p:cNvSpPr>
          <p:nvPr/>
        </p:nvSpPr>
        <p:spPr bwMode="auto">
          <a:xfrm>
            <a:off x="684213" y="233363"/>
            <a:ext cx="394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8" grpId="0"/>
      <p:bldP spid="5" grpId="0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406650" y="2428875"/>
            <a:ext cx="3340100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54338" y="2689225"/>
            <a:ext cx="2425700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0</a:t>
            </a:r>
            <a:r>
              <a:rPr lang="en-US" altLang="zh-TW" sz="16874" dirty="0">
                <a:solidFill>
                  <a:srgbClr val="FF5050"/>
                </a:solidFill>
              </a:rPr>
              <a:t>4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484688" y="3155950"/>
            <a:ext cx="7143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報名與繳表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层"/>
          <p:cNvSpPr txBox="1"/>
          <p:nvPr/>
        </p:nvSpPr>
        <p:spPr bwMode="auto">
          <a:xfrm>
            <a:off x="1878013" y="3471863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2" name="直接连接符 70"/>
          <p:cNvCxnSpPr/>
          <p:nvPr/>
        </p:nvCxnSpPr>
        <p:spPr>
          <a:xfrm>
            <a:off x="2805113" y="3546475"/>
            <a:ext cx="0" cy="58578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3" name="标题层"/>
          <p:cNvSpPr txBox="1"/>
          <p:nvPr/>
        </p:nvSpPr>
        <p:spPr bwMode="auto">
          <a:xfrm>
            <a:off x="2900363" y="3471863"/>
            <a:ext cx="8410575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CN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報名與總表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标题层"/>
          <p:cNvSpPr txBox="1"/>
          <p:nvPr/>
        </p:nvSpPr>
        <p:spPr bwMode="auto">
          <a:xfrm>
            <a:off x="1878013" y="5067300"/>
            <a:ext cx="842962" cy="6985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defTabSz="1285798">
              <a:defRPr/>
            </a:pPr>
            <a:r>
              <a:rPr lang="en-US" altLang="zh-CN" sz="3937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</a:t>
            </a:r>
            <a:endParaRPr lang="zh-CN" altLang="en-US" sz="3937" b="1" kern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接连接符 90"/>
          <p:cNvCxnSpPr/>
          <p:nvPr/>
        </p:nvCxnSpPr>
        <p:spPr>
          <a:xfrm>
            <a:off x="2805113" y="5141913"/>
            <a:ext cx="0" cy="58737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2900363" y="5067300"/>
            <a:ext cx="8713787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報名與總表</a:t>
            </a:r>
            <a:r>
              <a:rPr lang="en-US" altLang="zh-TW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93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zh-CN" altLang="en-US" sz="3937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679950" y="339725"/>
            <a:ext cx="7488238" cy="6553200"/>
            <a:chOff x="2828975" y="447973"/>
            <a:chExt cx="7488237" cy="6553200"/>
          </a:xfrm>
        </p:grpSpPr>
        <p:sp>
          <p:nvSpPr>
            <p:cNvPr id="7" name="矩形 6"/>
            <p:cNvSpPr/>
            <p:nvPr/>
          </p:nvSpPr>
          <p:spPr>
            <a:xfrm>
              <a:off x="2828975" y="447973"/>
              <a:ext cx="3668713" cy="360363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國中端</a:t>
              </a:r>
            </a:p>
          </p:txBody>
        </p:sp>
        <p:sp>
          <p:nvSpPr>
            <p:cNvPr id="8" name="矩形 7">
              <a:hlinkClick r:id="rId3" action="ppaction://hlinksldjump"/>
            </p:cNvPr>
            <p:cNvSpPr/>
            <p:nvPr/>
          </p:nvSpPr>
          <p:spPr>
            <a:xfrm>
              <a:off x="2828975" y="1068686"/>
              <a:ext cx="3668713" cy="531812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（免試）學生資料維護</a:t>
              </a:r>
            </a:p>
          </p:txBody>
        </p:sp>
        <p:sp>
          <p:nvSpPr>
            <p:cNvPr id="9" name="矩形 8">
              <a:hlinkClick r:id="rId4" action="ppaction://hlinksldjump"/>
            </p:cNvPr>
            <p:cNvSpPr/>
            <p:nvPr/>
          </p:nvSpPr>
          <p:spPr>
            <a:xfrm>
              <a:off x="2828975" y="2248198"/>
              <a:ext cx="3668713" cy="539750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（免試）學生資料異常檢核</a:t>
              </a:r>
            </a:p>
          </p:txBody>
        </p:sp>
        <p:sp>
          <p:nvSpPr>
            <p:cNvPr id="10" name="矩形 9">
              <a:hlinkClick r:id="rId5" action="ppaction://hlinksldjump"/>
            </p:cNvPr>
            <p:cNvSpPr/>
            <p:nvPr/>
          </p:nvSpPr>
          <p:spPr>
            <a:xfrm>
              <a:off x="2832150" y="4767561"/>
              <a:ext cx="3668713" cy="504825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列印（免試）學生報名表</a:t>
              </a:r>
            </a:p>
          </p:txBody>
        </p:sp>
        <p:sp>
          <p:nvSpPr>
            <p:cNvPr id="11" name="矩形 10">
              <a:hlinkClick r:id="rId6" action="ppaction://hlinksldjump"/>
            </p:cNvPr>
            <p:cNvSpPr/>
            <p:nvPr/>
          </p:nvSpPr>
          <p:spPr>
            <a:xfrm>
              <a:off x="2828975" y="5632748"/>
              <a:ext cx="3668713" cy="50323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（免試）學生報名設定</a:t>
              </a:r>
            </a:p>
          </p:txBody>
        </p:sp>
        <p:sp>
          <p:nvSpPr>
            <p:cNvPr id="12" name="矩形 11">
              <a:hlinkClick r:id="rId7" action="ppaction://hlinksldjump"/>
            </p:cNvPr>
            <p:cNvSpPr/>
            <p:nvPr/>
          </p:nvSpPr>
          <p:spPr>
            <a:xfrm>
              <a:off x="2828975" y="6496348"/>
              <a:ext cx="3668713" cy="504825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列印（免試）報名相關總表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931074" y="447973"/>
              <a:ext cx="3381375" cy="3603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學生端</a:t>
              </a:r>
            </a:p>
          </p:txBody>
        </p:sp>
        <p:sp>
          <p:nvSpPr>
            <p:cNvPr id="14" name="矩形 13">
              <a:hlinkClick r:id="rId8" action="ppaction://hlinksldjump"/>
            </p:cNvPr>
            <p:cNvSpPr/>
            <p:nvPr/>
          </p:nvSpPr>
          <p:spPr>
            <a:xfrm>
              <a:off x="6932662" y="2608561"/>
              <a:ext cx="3381375" cy="792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個別序位查詢與</a:t>
              </a:r>
              <a:endPara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選填（免試）志願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937424" y="3759498"/>
              <a:ext cx="3379788" cy="5286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查詢我的（免試）志願資料</a:t>
              </a:r>
            </a:p>
          </p:txBody>
        </p:sp>
        <p:cxnSp>
          <p:nvCxnSpPr>
            <p:cNvPr id="16" name="直線單箭頭接點 15"/>
            <p:cNvCxnSpPr>
              <a:stCxn id="8" idx="2"/>
              <a:endCxn id="9" idx="0"/>
            </p:cNvCxnSpPr>
            <p:nvPr/>
          </p:nvCxnSpPr>
          <p:spPr>
            <a:xfrm>
              <a:off x="4664125" y="1619548"/>
              <a:ext cx="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1" idx="2"/>
              <a:endCxn id="12" idx="0"/>
            </p:cNvCxnSpPr>
            <p:nvPr/>
          </p:nvCxnSpPr>
          <p:spPr>
            <a:xfrm>
              <a:off x="4664125" y="6155036"/>
              <a:ext cx="0" cy="322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2"/>
              <a:endCxn id="20" idx="0"/>
            </p:cNvCxnSpPr>
            <p:nvPr/>
          </p:nvCxnSpPr>
          <p:spPr>
            <a:xfrm>
              <a:off x="4664125" y="2806998"/>
              <a:ext cx="3175" cy="1006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10" idx="2"/>
              <a:endCxn id="11" idx="0"/>
            </p:cNvCxnSpPr>
            <p:nvPr/>
          </p:nvCxnSpPr>
          <p:spPr>
            <a:xfrm flipH="1">
              <a:off x="4664125" y="5291436"/>
              <a:ext cx="3175" cy="322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hlinkClick r:id="rId4" action="ppaction://hlinksldjump"/>
            </p:cNvPr>
            <p:cNvSpPr/>
            <p:nvPr/>
          </p:nvSpPr>
          <p:spPr>
            <a:xfrm>
              <a:off x="2832150" y="3832523"/>
              <a:ext cx="3668713" cy="50323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spc="-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查詢學生（免試）志願選填情況</a:t>
              </a:r>
            </a:p>
          </p:txBody>
        </p:sp>
        <p:cxnSp>
          <p:nvCxnSpPr>
            <p:cNvPr id="21" name="直線單箭頭接點 20"/>
            <p:cNvCxnSpPr>
              <a:stCxn id="20" idx="2"/>
              <a:endCxn id="10" idx="0"/>
            </p:cNvCxnSpPr>
            <p:nvPr/>
          </p:nvCxnSpPr>
          <p:spPr>
            <a:xfrm>
              <a:off x="4667300" y="4354811"/>
              <a:ext cx="0" cy="393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14" idx="2"/>
              <a:endCxn id="15" idx="0"/>
            </p:cNvCxnSpPr>
            <p:nvPr/>
          </p:nvCxnSpPr>
          <p:spPr>
            <a:xfrm>
              <a:off x="8623349" y="3400723"/>
              <a:ext cx="4763" cy="3587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932662" y="5019973"/>
              <a:ext cx="3379787" cy="8651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（免試）學生報名表連同家長確認無誤簽名</a:t>
              </a:r>
            </a:p>
          </p:txBody>
        </p:sp>
        <p:cxnSp>
          <p:nvCxnSpPr>
            <p:cNvPr id="24" name="直線單箭頭接點 23"/>
            <p:cNvCxnSpPr>
              <a:stCxn id="15" idx="2"/>
              <a:endCxn id="23" idx="0"/>
            </p:cNvCxnSpPr>
            <p:nvPr/>
          </p:nvCxnSpPr>
          <p:spPr>
            <a:xfrm flipH="1">
              <a:off x="8621762" y="4288136"/>
              <a:ext cx="6350" cy="7318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12"/>
            <p:cNvSpPr/>
            <p:nvPr/>
          </p:nvSpPr>
          <p:spPr>
            <a:xfrm>
              <a:off x="2828975" y="1068686"/>
              <a:ext cx="3668713" cy="531812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（免試）學生資料維護</a:t>
              </a:r>
            </a:p>
          </p:txBody>
        </p:sp>
        <p:sp>
          <p:nvSpPr>
            <p:cNvPr id="26" name="矩形 13">
              <a:hlinkClick r:id="rId9" action="ppaction://hlinksldjump"/>
            </p:cNvPr>
            <p:cNvSpPr/>
            <p:nvPr/>
          </p:nvSpPr>
          <p:spPr>
            <a:xfrm>
              <a:off x="2828975" y="2248198"/>
              <a:ext cx="3668713" cy="539750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（免試）學生資料異常檢核</a:t>
              </a:r>
            </a:p>
          </p:txBody>
        </p:sp>
        <p:sp>
          <p:nvSpPr>
            <p:cNvPr id="27" name="矩形 37"/>
            <p:cNvSpPr/>
            <p:nvPr/>
          </p:nvSpPr>
          <p:spPr>
            <a:xfrm>
              <a:off x="2828975" y="3832523"/>
              <a:ext cx="3668713" cy="503238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spc="-1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查詢學生（免試）志願選填情況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免試報名系統流程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76513"/>
            <a:ext cx="29718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1949450" y="2397125"/>
            <a:ext cx="3341688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78150" y="2792413"/>
            <a:ext cx="1284288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A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262438" y="2713038"/>
            <a:ext cx="8064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報名與繳表</a:t>
            </a:r>
            <a:endParaRPr lang="en-US" altLang="zh-TW" sz="6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133975" y="4137025"/>
            <a:ext cx="7416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</a:t>
            </a:r>
            <a:endParaRPr lang="en-US" altLang="zh-TW" sz="6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773613" y="320675"/>
            <a:ext cx="7246937" cy="6589713"/>
            <a:chOff x="3463925" y="447675"/>
            <a:chExt cx="7246938" cy="6589713"/>
          </a:xfrm>
        </p:grpSpPr>
        <p:grpSp>
          <p:nvGrpSpPr>
            <p:cNvPr id="21510" name="群組 1"/>
            <p:cNvGrpSpPr>
              <a:grpSpLocks/>
            </p:cNvGrpSpPr>
            <p:nvPr/>
          </p:nvGrpSpPr>
          <p:grpSpPr bwMode="auto">
            <a:xfrm>
              <a:off x="3476625" y="447675"/>
              <a:ext cx="7234238" cy="6589713"/>
              <a:chOff x="4381500" y="514350"/>
              <a:chExt cx="7234246" cy="659021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381500" y="514350"/>
                <a:ext cx="3381379" cy="360390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國中端</a:t>
                </a:r>
              </a:p>
            </p:txBody>
          </p:sp>
          <p:sp>
            <p:nvSpPr>
              <p:cNvPr id="8" name="矩形 7">
                <a:hlinkClick r:id="rId3" action="ppaction://hlinksldjump"/>
              </p:cNvPr>
              <p:cNvSpPr/>
              <p:nvPr/>
            </p:nvSpPr>
            <p:spPr>
              <a:xfrm>
                <a:off x="4381500" y="1198615"/>
                <a:ext cx="3381379" cy="544553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學生（技優）資格設定</a:t>
                </a:r>
              </a:p>
            </p:txBody>
          </p:sp>
          <p:sp>
            <p:nvSpPr>
              <p:cNvPr id="9" name="矩形 8">
                <a:hlinkClick r:id="rId4" action="ppaction://hlinksldjump"/>
              </p:cNvPr>
              <p:cNvSpPr/>
              <p:nvPr/>
            </p:nvSpPr>
            <p:spPr>
              <a:xfrm>
                <a:off x="4381500" y="3326027"/>
                <a:ext cx="3381379" cy="684264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查詢（技優）學生選填情況</a:t>
                </a:r>
              </a:p>
            </p:txBody>
          </p:sp>
          <p:sp>
            <p:nvSpPr>
              <p:cNvPr id="10" name="矩形 9">
                <a:hlinkClick r:id="rId5" action="ppaction://hlinksldjump"/>
              </p:cNvPr>
              <p:cNvSpPr/>
              <p:nvPr/>
            </p:nvSpPr>
            <p:spPr>
              <a:xfrm>
                <a:off x="4394200" y="4330991"/>
                <a:ext cx="3381379" cy="684265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列印（技優）學生報名表</a:t>
                </a:r>
              </a:p>
            </p:txBody>
          </p:sp>
          <p:sp>
            <p:nvSpPr>
              <p:cNvPr id="11" name="矩形 10">
                <a:hlinkClick r:id="rId6" action="ppaction://hlinksldjump"/>
              </p:cNvPr>
              <p:cNvSpPr/>
              <p:nvPr/>
            </p:nvSpPr>
            <p:spPr>
              <a:xfrm>
                <a:off x="4406900" y="5410573"/>
                <a:ext cx="3381379" cy="684265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（技優）學生報名設定</a:t>
                </a:r>
              </a:p>
            </p:txBody>
          </p:sp>
          <p:sp>
            <p:nvSpPr>
              <p:cNvPr id="12" name="矩形 11">
                <a:hlinkClick r:id="rId7" action="ppaction://hlinksldjump"/>
              </p:cNvPr>
              <p:cNvSpPr/>
              <p:nvPr/>
            </p:nvSpPr>
            <p:spPr>
              <a:xfrm>
                <a:off x="4406900" y="6418713"/>
                <a:ext cx="3381379" cy="684264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zh-TW" altLang="en-US" sz="20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列印（技優）報名相關總表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197855" y="514350"/>
                <a:ext cx="3381379" cy="3603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學生端</a:t>
                </a:r>
              </a:p>
            </p:txBody>
          </p:sp>
          <p:sp>
            <p:nvSpPr>
              <p:cNvPr id="14" name="矩形 13">
                <a:hlinkClick r:id="rId8" action="ppaction://hlinksldjump"/>
              </p:cNvPr>
              <p:cNvSpPr/>
              <p:nvPr/>
            </p:nvSpPr>
            <p:spPr>
              <a:xfrm>
                <a:off x="8204205" y="2811638"/>
                <a:ext cx="3381379" cy="9668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填寫參加比賽（展覽）項目及國中技藝教育學程成績優良項目</a:t>
                </a:r>
              </a:p>
            </p:txBody>
          </p:sp>
          <p:sp>
            <p:nvSpPr>
              <p:cNvPr id="15" name="矩形 14">
                <a:hlinkClick r:id="rId9" action="ppaction://hlinksldjump"/>
              </p:cNvPr>
              <p:cNvSpPr/>
              <p:nvPr/>
            </p:nvSpPr>
            <p:spPr>
              <a:xfrm>
                <a:off x="8204205" y="4207156"/>
                <a:ext cx="3381379" cy="6271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選填（技優）志願</a:t>
                </a:r>
              </a:p>
            </p:txBody>
          </p:sp>
          <p:sp>
            <p:nvSpPr>
              <p:cNvPr id="16" name="矩形 15">
                <a:hlinkClick r:id="rId10" action="ppaction://hlinksldjump"/>
              </p:cNvPr>
              <p:cNvSpPr/>
              <p:nvPr/>
            </p:nvSpPr>
            <p:spPr>
              <a:xfrm>
                <a:off x="8235955" y="5161317"/>
                <a:ext cx="3379791" cy="6715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查詢我的（技優）志願資料</a:t>
                </a:r>
              </a:p>
            </p:txBody>
          </p:sp>
          <p:cxnSp>
            <p:nvCxnSpPr>
              <p:cNvPr id="17" name="直線單箭頭接點 16"/>
              <p:cNvCxnSpPr>
                <a:stCxn id="8" idx="2"/>
              </p:cNvCxnSpPr>
              <p:nvPr/>
            </p:nvCxnSpPr>
            <p:spPr>
              <a:xfrm>
                <a:off x="6072189" y="1743169"/>
                <a:ext cx="0" cy="4635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>
                <a:endCxn id="10" idx="0"/>
              </p:cNvCxnSpPr>
              <p:nvPr/>
            </p:nvCxnSpPr>
            <p:spPr>
              <a:xfrm>
                <a:off x="6084889" y="4018230"/>
                <a:ext cx="0" cy="3127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10" idx="2"/>
                <a:endCxn id="11" idx="0"/>
              </p:cNvCxnSpPr>
              <p:nvPr/>
            </p:nvCxnSpPr>
            <p:spPr>
              <a:xfrm>
                <a:off x="6084889" y="5015256"/>
                <a:ext cx="12700" cy="3953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>
                <a:stCxn id="11" idx="2"/>
              </p:cNvCxnSpPr>
              <p:nvPr/>
            </p:nvCxnSpPr>
            <p:spPr>
              <a:xfrm>
                <a:off x="6097589" y="6094838"/>
                <a:ext cx="12700" cy="3762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>
                <a:endCxn id="15" idx="0"/>
              </p:cNvCxnSpPr>
              <p:nvPr/>
            </p:nvCxnSpPr>
            <p:spPr>
              <a:xfrm flipH="1">
                <a:off x="9894894" y="3815014"/>
                <a:ext cx="3175" cy="3921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>
                <a:off x="9845682" y="4835854"/>
                <a:ext cx="4762" cy="3254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8204205" y="6290115"/>
                <a:ext cx="3379791" cy="8144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（技優）學生報名表連同家長確認無誤簽名</a:t>
                </a:r>
              </a:p>
            </p:txBody>
          </p:sp>
          <p:cxnSp>
            <p:nvCxnSpPr>
              <p:cNvPr id="24" name="直線單箭頭接點 23"/>
              <p:cNvCxnSpPr/>
              <p:nvPr/>
            </p:nvCxnSpPr>
            <p:spPr>
              <a:xfrm>
                <a:off x="9866319" y="5831293"/>
                <a:ext cx="0" cy="4588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>
              <a:hlinkClick r:id="rId3" action="ppaction://hlinksldjump"/>
            </p:cNvPr>
            <p:cNvSpPr/>
            <p:nvPr/>
          </p:nvSpPr>
          <p:spPr bwMode="auto">
            <a:xfrm>
              <a:off x="3463925" y="2147888"/>
              <a:ext cx="3381375" cy="615950"/>
            </a:xfrm>
            <a:prstGeom prst="rect">
              <a:avLst/>
            </a:prstGeom>
            <a:solidFill>
              <a:srgbClr val="CCFF99"/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設定學生所屬學群</a:t>
              </a:r>
            </a:p>
          </p:txBody>
        </p:sp>
        <p:cxnSp>
          <p:nvCxnSpPr>
            <p:cNvPr id="28" name="直線單箭頭接點 27"/>
            <p:cNvCxnSpPr/>
            <p:nvPr/>
          </p:nvCxnSpPr>
          <p:spPr bwMode="auto">
            <a:xfrm>
              <a:off x="5167312" y="2763838"/>
              <a:ext cx="0" cy="4635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技優報名系統流程</a:t>
            </a: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76513"/>
            <a:ext cx="29718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2"/>
          <p:cNvSpPr txBox="1">
            <a:spLocks noChangeArrowheads="1"/>
          </p:cNvSpPr>
          <p:nvPr/>
        </p:nvSpPr>
        <p:spPr bwMode="auto">
          <a:xfrm>
            <a:off x="755650" y="1673225"/>
            <a:ext cx="102250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858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TW" altLang="zh-TW" sz="2800">
                <a:solidFill>
                  <a:srgbClr val="262626"/>
                </a:solidFill>
              </a:rPr>
              <a:t>【</a:t>
            </a:r>
            <a:r>
              <a:rPr lang="zh-TW" altLang="zh-TW" sz="2800" b="1">
                <a:solidFill>
                  <a:srgbClr val="002060"/>
                </a:solidFill>
              </a:rPr>
              <a:t>相關作業</a:t>
            </a:r>
            <a:r>
              <a:rPr lang="zh-TW" altLang="zh-TW" sz="2800">
                <a:solidFill>
                  <a:srgbClr val="262626"/>
                </a:solidFill>
              </a:rPr>
              <a:t>】裡之【</a:t>
            </a:r>
            <a:r>
              <a:rPr lang="zh-TW" altLang="zh-TW" sz="2800" b="1">
                <a:solidFill>
                  <a:srgbClr val="002060"/>
                </a:solidFill>
              </a:rPr>
              <a:t>「</a:t>
            </a:r>
            <a:r>
              <a:rPr lang="zh-TW" altLang="en-US" sz="2800" b="1">
                <a:solidFill>
                  <a:srgbClr val="002060"/>
                </a:solidFill>
              </a:rPr>
              <a:t>免試</a:t>
            </a:r>
            <a:r>
              <a:rPr lang="zh-TW" altLang="zh-TW" sz="2800" b="1">
                <a:solidFill>
                  <a:srgbClr val="002060"/>
                </a:solidFill>
              </a:rPr>
              <a:t>」</a:t>
            </a:r>
            <a:r>
              <a:rPr lang="en-US" altLang="zh-TW" sz="2800" b="1">
                <a:solidFill>
                  <a:srgbClr val="002060"/>
                </a:solidFill>
              </a:rPr>
              <a:t>_</a:t>
            </a:r>
            <a:r>
              <a:rPr lang="zh-TW" altLang="en-US" sz="2800" b="1">
                <a:solidFill>
                  <a:srgbClr val="002060"/>
                </a:solidFill>
              </a:rPr>
              <a:t>報名</a:t>
            </a:r>
            <a:r>
              <a:rPr lang="zh-TW" altLang="zh-TW" sz="2800" b="1">
                <a:solidFill>
                  <a:srgbClr val="002060"/>
                </a:solidFill>
              </a:rPr>
              <a:t>設定與</a:t>
            </a:r>
            <a:r>
              <a:rPr lang="zh-TW" altLang="en-US" sz="2800" b="1">
                <a:solidFill>
                  <a:srgbClr val="002060"/>
                </a:solidFill>
              </a:rPr>
              <a:t>表件</a:t>
            </a:r>
            <a:r>
              <a:rPr lang="zh-TW" altLang="zh-TW" sz="2800" b="1">
                <a:solidFill>
                  <a:srgbClr val="002060"/>
                </a:solidFill>
              </a:rPr>
              <a:t>列印</a:t>
            </a:r>
            <a:r>
              <a:rPr lang="zh-TW" altLang="zh-TW" sz="2800">
                <a:solidFill>
                  <a:srgbClr val="262626"/>
                </a:solidFill>
              </a:rPr>
              <a:t>】</a:t>
            </a:r>
            <a:endParaRPr lang="en-US" altLang="zh-TW" sz="2800">
              <a:solidFill>
                <a:srgbClr val="262626"/>
              </a:solidFill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>
              <a:solidFill>
                <a:srgbClr val="262626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TW" sz="2800" b="1">
              <a:solidFill>
                <a:srgbClr val="843C0C"/>
              </a:solidFill>
              <a:ea typeface="華康中黑體" pitchFamily="49" charset="-120"/>
            </a:endParaRPr>
          </a:p>
        </p:txBody>
      </p:sp>
      <p:sp>
        <p:nvSpPr>
          <p:cNvPr id="113671" name="矩形 2"/>
          <p:cNvSpPr>
            <a:spLocks noChangeArrowheads="1"/>
          </p:cNvSpPr>
          <p:nvPr/>
        </p:nvSpPr>
        <p:spPr bwMode="auto">
          <a:xfrm>
            <a:off x="879475" y="2349500"/>
            <a:ext cx="1123315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◎本系統之報表以「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」之檔案型態呈現，建議使用「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Reader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」開啟列印。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需勾選列印</a:t>
            </a:r>
            <a:r>
              <a:rPr lang="en-US" altLang="zh-TW" sz="2800" b="1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的表單，務必</a:t>
            </a:r>
            <a:r>
              <a:rPr lang="zh-TW" altLang="en-US" sz="2800" b="1" u="sng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勾選學生才可執行列印功能</a:t>
            </a:r>
            <a:r>
              <a:rPr lang="zh-TW" altLang="en-US" sz="2800" b="1">
                <a:solidFill>
                  <a:srgbClr val="99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>
              <a:solidFill>
                <a:srgbClr val="99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◎ </a:t>
            </a:r>
            <a:r>
              <a:rPr lang="zh-TW" altLang="en-US" sz="28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</a:t>
            </a:r>
            <a:r>
              <a:rPr lang="zh-TW" altLang="en-US" sz="28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開頭報表，為報名繳表時需準備的報表</a:t>
            </a:r>
            <a:r>
              <a:rPr lang="zh-TW" altLang="en-US" sz="2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報名用相關總表，須於設定學生報名已完成才可列印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672" name="矩形 3"/>
          <p:cNvSpPr>
            <a:spLocks noChangeArrowheads="1"/>
          </p:cNvSpPr>
          <p:nvPr/>
        </p:nvSpPr>
        <p:spPr bwMode="auto">
          <a:xfrm>
            <a:off x="8732838" y="909638"/>
            <a:ext cx="2951162" cy="481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「免試」</a:t>
            </a:r>
            <a:r>
              <a:rPr lang="en-US" altLang="zh-TW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表件列印</a:t>
            </a:r>
            <a:endParaRPr lang="zh-TW" altLang="zh-TW" sz="253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一、列印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報名相關報表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3671" grpId="0"/>
      <p:bldP spid="113672" grpId="0" animBg="1"/>
      <p:bldP spid="10" grpId="0" animBg="1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文字方塊 22"/>
          <p:cNvSpPr txBox="1">
            <a:spLocks noChangeArrowheads="1"/>
          </p:cNvSpPr>
          <p:nvPr/>
        </p:nvSpPr>
        <p:spPr bwMode="auto">
          <a:xfrm>
            <a:off x="5372100" y="-74613"/>
            <a:ext cx="79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TW" altLang="en-US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5718" name="矩形 1"/>
          <p:cNvSpPr>
            <a:spLocks noChangeArrowheads="1"/>
          </p:cNvSpPr>
          <p:nvPr/>
        </p:nvSpPr>
        <p:spPr bwMode="auto">
          <a:xfrm>
            <a:off x="906463" y="1023938"/>
            <a:ext cx="38671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en-US" altLang="zh-TW" sz="7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 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</a:t>
            </a:r>
            <a:r>
              <a:rPr lang="en-US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zh-TW" sz="3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32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報名相關總表：</a:t>
            </a:r>
            <a:endParaRPr lang="en-US" altLang="zh-TW" sz="32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報名人數總表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報名學生名冊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須附證明文件學生名冊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報名費試算表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報名費優待生名冊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不需附證明文件名冊</a:t>
            </a:r>
            <a:endParaRPr lang="en-US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719" name="矩形 4"/>
          <p:cNvSpPr>
            <a:spLocks noChangeArrowheads="1"/>
          </p:cNvSpPr>
          <p:nvPr/>
        </p:nvSpPr>
        <p:spPr bwMode="auto">
          <a:xfrm>
            <a:off x="4989513" y="2646363"/>
            <a:ext cx="7273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30257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4829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9401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3973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上述報表，均須於</a:t>
            </a:r>
            <a:r>
              <a:rPr lang="zh-TW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已設定報名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狀態下才能列印。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學生報名表有</a:t>
            </a:r>
            <a:r>
              <a:rPr lang="zh-TW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修改重印者，務必連同上述報名用表單也一併重印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lang="en-US" altLang="zh-TW" sz="6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34950"/>
            <a:ext cx="755650" cy="5826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107"/>
          <p:cNvSpPr txBox="1"/>
          <p:nvPr/>
        </p:nvSpPr>
        <p:spPr>
          <a:xfrm>
            <a:off x="684213" y="233363"/>
            <a:ext cx="3944937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19" grpId="0"/>
      <p:bldP spid="7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rgbClr val="92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rgbClr val="9292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列印免試報名表</a:t>
            </a:r>
            <a:endParaRPr lang="en-US" altLang="zh-TW" sz="2953" b="1" dirty="0">
              <a:solidFill>
                <a:srgbClr val="9292B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3798" y="790277"/>
            <a:ext cx="1135182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wrap="squar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indent="0" defTabSz="914278"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學生「免試」報名確認與表件列印</a:t>
            </a:r>
            <a:endParaRPr lang="en-US" altLang="zh-TW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18" y="1468648"/>
            <a:ext cx="6542730" cy="5511855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9746" y="1974219"/>
            <a:ext cx="4428197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若有學生志願未選，但承辦人員想要使用全選列印報名表時，</a:t>
            </a:r>
            <a:endParaRPr lang="en-US" altLang="zh-TW" sz="23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32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en-US" altLang="zh-TW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查詢區</a:t>
            </a:r>
            <a:r>
              <a:rPr lang="en-US" altLang="zh-TW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志願的地方先篩選</a:t>
            </a:r>
            <a:r>
              <a:rPr lang="zh-TW" altLang="en-US" sz="232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已選志願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的學生，</a:t>
            </a:r>
            <a:endParaRPr lang="en-US" altLang="zh-TW" sz="23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32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按下查詢，</a:t>
            </a:r>
            <a:endParaRPr lang="en-US" altLang="zh-TW" sz="23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32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en-US" altLang="zh-TW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列印全選</a:t>
            </a:r>
            <a:r>
              <a:rPr lang="en-US" altLang="zh-TW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3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就可以了。</a:t>
            </a:r>
            <a:endParaRPr lang="zh-TW" altLang="zh-TW" sz="23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565292" y="2142585"/>
            <a:ext cx="389280" cy="389280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953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953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281406" y="2869536"/>
            <a:ext cx="389280" cy="389280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953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953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488616" y="5442619"/>
            <a:ext cx="389280" cy="389280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953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953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8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2">
            <a:extLst>
              <a:ext uri="{FF2B5EF4-FFF2-40B4-BE49-F238E27FC236}">
                <a16:creationId xmlns:a16="http://schemas.microsoft.com/office/drawing/2014/main" id="{64010B16-88ED-447C-A3CA-9FA7454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75" y="1021719"/>
            <a:ext cx="7766870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】/【</a:t>
            </a:r>
            <a:r>
              <a:rPr lang="zh-TW" altLang="en-US" sz="2531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學生「免試」報名確認與表件列印</a:t>
            </a:r>
            <a:r>
              <a:rPr lang="en-US" altLang="zh-TW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53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E94ABD3-364D-442F-BD6A-D382E59C8F43}"/>
              </a:ext>
            </a:extLst>
          </p:cNvPr>
          <p:cNvSpPr/>
          <p:nvPr/>
        </p:nvSpPr>
        <p:spPr>
          <a:xfrm>
            <a:off x="353" y="359771"/>
            <a:ext cx="1062471" cy="575167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107">
            <a:extLst>
              <a:ext uri="{FF2B5EF4-FFF2-40B4-BE49-F238E27FC236}">
                <a16:creationId xmlns:a16="http://schemas.microsoft.com/office/drawing/2014/main" id="{EFF785DD-F504-4991-85F8-3B995B87A7C5}"/>
              </a:ext>
            </a:extLst>
          </p:cNvPr>
          <p:cNvSpPr txBox="1"/>
          <p:nvPr/>
        </p:nvSpPr>
        <p:spPr>
          <a:xfrm>
            <a:off x="961567" y="357616"/>
            <a:ext cx="5910861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33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設定學生未報名因素</a:t>
            </a:r>
          </a:p>
        </p:txBody>
      </p:sp>
      <p:sp>
        <p:nvSpPr>
          <p:cNvPr id="6" name="文字版面配置區 4"/>
          <p:cNvSpPr>
            <a:spLocks noGrp="1"/>
          </p:cNvSpPr>
          <p:nvPr>
            <p:ph type="body" idx="1"/>
          </p:nvPr>
        </p:nvSpPr>
        <p:spPr>
          <a:xfrm>
            <a:off x="848001" y="1478909"/>
            <a:ext cx="10515600" cy="4451351"/>
          </a:xfrm>
        </p:spPr>
        <p:txBody>
          <a:bodyPr>
            <a:noAutofit/>
          </a:bodyPr>
          <a:lstStyle/>
          <a:p>
            <a:pPr marL="571496" indent="-4572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</a:rPr>
              <a:t>於未填志願原因欄位的下拉選單選擇未填</a:t>
            </a:r>
            <a:r>
              <a:rPr lang="zh-TW" altLang="en-US" dirty="0" smtClean="0">
                <a:solidFill>
                  <a:schemeClr val="tx1"/>
                </a:solidFill>
              </a:rPr>
              <a:t>志願因素，</a:t>
            </a:r>
            <a:r>
              <a:rPr lang="zh-TW" altLang="en-US" dirty="0">
                <a:solidFill>
                  <a:schemeClr val="tx1"/>
                </a:solidFill>
              </a:rPr>
              <a:t>再點選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>
                <a:solidFill>
                  <a:schemeClr val="tx1"/>
                </a:solidFill>
              </a:rPr>
              <a:t>送出</a:t>
            </a:r>
            <a:r>
              <a:rPr lang="en-US" altLang="zh-TW" dirty="0">
                <a:solidFill>
                  <a:schemeClr val="tx1"/>
                </a:solidFill>
              </a:rPr>
              <a:t>】</a:t>
            </a:r>
            <a:r>
              <a:rPr lang="zh-TW" altLang="en-US" dirty="0" smtClean="0">
                <a:solidFill>
                  <a:schemeClr val="tx1"/>
                </a:solidFill>
              </a:rPr>
              <a:t>按鈕，或是多位學生的因素填妥</a:t>
            </a:r>
            <a:r>
              <a:rPr lang="zh-TW" altLang="en-US" dirty="0">
                <a:solidFill>
                  <a:schemeClr val="tx1"/>
                </a:solidFill>
              </a:rPr>
              <a:t>後，再點選</a:t>
            </a:r>
            <a:r>
              <a:rPr lang="en-US" altLang="zh-TW" dirty="0" smtClean="0">
                <a:solidFill>
                  <a:schemeClr val="tx1"/>
                </a:solidFill>
              </a:rPr>
              <a:t>【</a:t>
            </a:r>
            <a:r>
              <a:rPr lang="zh-TW" altLang="en-US" dirty="0" smtClean="0">
                <a:solidFill>
                  <a:schemeClr val="tx1"/>
                </a:solidFill>
              </a:rPr>
              <a:t>一鍵儲存未選填志願因素</a:t>
            </a:r>
            <a:r>
              <a:rPr lang="en-US" altLang="zh-TW" dirty="0" smtClean="0">
                <a:solidFill>
                  <a:schemeClr val="tx1"/>
                </a:solidFill>
              </a:rPr>
              <a:t>】</a:t>
            </a:r>
            <a:r>
              <a:rPr lang="zh-TW" altLang="en-US" dirty="0">
                <a:solidFill>
                  <a:schemeClr val="tx1"/>
                </a:solidFill>
              </a:rPr>
              <a:t>按鈕。</a:t>
            </a:r>
            <a:endParaRPr lang="en-US" altLang="zh-TW" dirty="0">
              <a:solidFill>
                <a:schemeClr val="tx1"/>
              </a:solidFill>
            </a:endParaRPr>
          </a:p>
          <a:p>
            <a:pPr marL="571496" indent="-4572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</a:rPr>
              <a:t>未填志願原因選擇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>
                <a:solidFill>
                  <a:schemeClr val="tx1"/>
                </a:solidFill>
              </a:rPr>
              <a:t>其他</a:t>
            </a:r>
            <a:r>
              <a:rPr lang="en-US" altLang="zh-TW" dirty="0">
                <a:solidFill>
                  <a:schemeClr val="tx1"/>
                </a:solidFill>
              </a:rPr>
              <a:t>】</a:t>
            </a:r>
            <a:r>
              <a:rPr lang="zh-TW" altLang="en-US" dirty="0">
                <a:solidFill>
                  <a:schemeClr val="tx1"/>
                </a:solidFill>
              </a:rPr>
              <a:t>，需要填寫原因再點選</a:t>
            </a:r>
            <a:r>
              <a:rPr lang="en-US" altLang="zh-TW" dirty="0">
                <a:solidFill>
                  <a:schemeClr val="tx1"/>
                </a:solidFill>
              </a:rPr>
              <a:t>【</a:t>
            </a:r>
            <a:r>
              <a:rPr lang="zh-TW" altLang="en-US" dirty="0">
                <a:solidFill>
                  <a:schemeClr val="tx1"/>
                </a:solidFill>
              </a:rPr>
              <a:t>送出</a:t>
            </a:r>
            <a:r>
              <a:rPr lang="en-US" altLang="zh-TW" dirty="0">
                <a:solidFill>
                  <a:schemeClr val="tx1"/>
                </a:solidFill>
              </a:rPr>
              <a:t>】</a:t>
            </a:r>
            <a:r>
              <a:rPr lang="zh-TW" altLang="en-US" dirty="0">
                <a:solidFill>
                  <a:schemeClr val="tx1"/>
                </a:solidFill>
              </a:rPr>
              <a:t>按鈕。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63" y="4408413"/>
            <a:ext cx="8761384" cy="24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4"/>
          <p:cNvSpPr>
            <a:spLocks noGrp="1"/>
          </p:cNvSpPr>
          <p:nvPr>
            <p:ph type="body" idx="1"/>
          </p:nvPr>
        </p:nvSpPr>
        <p:spPr>
          <a:xfrm>
            <a:off x="267332" y="1774729"/>
            <a:ext cx="5983458" cy="4038178"/>
          </a:xfrm>
        </p:spPr>
        <p:txBody>
          <a:bodyPr>
            <a:noAutofit/>
          </a:bodyPr>
          <a:lstStyle/>
          <a:p>
            <a:pPr marL="482140" indent="-361603">
              <a:lnSpc>
                <a:spcPct val="150000"/>
              </a:lnSpc>
              <a:spcBef>
                <a:spcPts val="633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en-US" sz="2249" u="sng" dirty="0">
                <a:solidFill>
                  <a:schemeClr val="tx1"/>
                </a:solidFill>
                <a:cs typeface="PT Serif" charset="0"/>
              </a:rPr>
              <a:t>單筆設定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: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將一位學生的</a:t>
            </a:r>
            <a:r>
              <a:rPr lang="zh-TW" altLang="en-US" sz="2249" dirty="0">
                <a:solidFill>
                  <a:srgbClr val="FF0000"/>
                </a:solidFill>
                <a:cs typeface="PT Serif" charset="0"/>
              </a:rPr>
              <a:t>未報名因素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(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紅框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)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選填完畢，點選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【</a:t>
            </a:r>
            <a:r>
              <a:rPr lang="zh-TW" altLang="en-US" sz="2249" b="1" dirty="0">
                <a:solidFill>
                  <a:srgbClr val="F88614"/>
                </a:solidFill>
                <a:cs typeface="PT Serif" charset="0"/>
              </a:rPr>
              <a:t>送出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】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按鈕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(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橘框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)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，</a:t>
            </a:r>
            <a:endParaRPr lang="en-US" altLang="zh-TW" sz="2249" dirty="0">
              <a:solidFill>
                <a:schemeClr val="tx1"/>
              </a:solidFill>
              <a:cs typeface="PT Serif" charset="0"/>
            </a:endParaRPr>
          </a:p>
          <a:p>
            <a:pPr marL="120537">
              <a:lnSpc>
                <a:spcPct val="150000"/>
              </a:lnSpc>
              <a:spcBef>
                <a:spcPts val="633"/>
              </a:spcBef>
              <a:buSzPts val="1800"/>
            </a:pP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     即儲存單一學生的未報名因素。</a:t>
            </a:r>
          </a:p>
          <a:p>
            <a:pPr marL="482140" indent="-361603">
              <a:lnSpc>
                <a:spcPct val="150000"/>
              </a:lnSpc>
              <a:spcBef>
                <a:spcPts val="633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en-US" sz="2249" u="sng" dirty="0">
                <a:solidFill>
                  <a:schemeClr val="tx1"/>
                </a:solidFill>
                <a:cs typeface="PT Serif" charset="0"/>
              </a:rPr>
              <a:t>批次設定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: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將多位學生的未報名因素選填完畢，點選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【</a:t>
            </a:r>
            <a:r>
              <a:rPr lang="zh-TW" altLang="en-US" sz="2249" b="1" dirty="0">
                <a:solidFill>
                  <a:srgbClr val="0000FF"/>
                </a:solidFill>
                <a:cs typeface="PT Serif" charset="0"/>
              </a:rPr>
              <a:t>一鍵儲存未報名因素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】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按鈕</a:t>
            </a:r>
            <a:endParaRPr lang="en-US" altLang="zh-TW" sz="2249" dirty="0">
              <a:solidFill>
                <a:schemeClr val="tx1"/>
              </a:solidFill>
              <a:cs typeface="PT Serif" charset="0"/>
            </a:endParaRPr>
          </a:p>
          <a:p>
            <a:pPr marL="120537">
              <a:lnSpc>
                <a:spcPct val="150000"/>
              </a:lnSpc>
              <a:spcBef>
                <a:spcPts val="633"/>
              </a:spcBef>
              <a:buSzPts val="1800"/>
            </a:pP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    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(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藍框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)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，便可一次儲存多位學生的未報名 </a:t>
            </a:r>
            <a:endParaRPr lang="en-US" altLang="zh-TW" sz="2249" dirty="0">
              <a:solidFill>
                <a:schemeClr val="tx1"/>
              </a:solidFill>
              <a:cs typeface="PT Serif" charset="0"/>
            </a:endParaRPr>
          </a:p>
          <a:p>
            <a:pPr marL="120537">
              <a:lnSpc>
                <a:spcPct val="150000"/>
              </a:lnSpc>
              <a:spcBef>
                <a:spcPts val="633"/>
              </a:spcBef>
              <a:buSzPts val="1800"/>
            </a:pP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    因素。</a:t>
            </a:r>
          </a:p>
          <a:p>
            <a:pPr marL="482140" indent="-361603">
              <a:lnSpc>
                <a:spcPct val="150000"/>
              </a:lnSpc>
              <a:spcBef>
                <a:spcPts val="633"/>
              </a:spcBef>
              <a:buSzPts val="1800"/>
              <a:buFont typeface="Arial" panose="020B0604020202020204" pitchFamily="34" charset="0"/>
              <a:buChar char="◉"/>
            </a:pPr>
            <a:endParaRPr lang="zh-TW" altLang="en-US" sz="2249" dirty="0">
              <a:solidFill>
                <a:schemeClr val="tx1"/>
              </a:solidFill>
              <a:cs typeface="PT Serif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spcFirstLastPara="1" vert="horz" wrap="square" lIns="96420" tIns="96420" rIns="96420" bIns="9642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64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rgbClr val="92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rgbClr val="9292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學生未報名因素設定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3798" y="790277"/>
            <a:ext cx="1135182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wrap="squar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indent="0" defTabSz="914278"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「免試」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學生「報名設定」與「報表列印」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189658" y="1592510"/>
            <a:ext cx="6553725" cy="5168004"/>
            <a:chOff x="5868700" y="1510018"/>
            <a:chExt cx="6214243" cy="490030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700" y="1510018"/>
              <a:ext cx="6214243" cy="4900302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38025E1-3A3E-8F04-A289-00369467EF36}"/>
                </a:ext>
              </a:extLst>
            </p:cNvPr>
            <p:cNvSpPr/>
            <p:nvPr/>
          </p:nvSpPr>
          <p:spPr>
            <a:xfrm>
              <a:off x="9984298" y="4892179"/>
              <a:ext cx="913001" cy="14666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8025E1-3A3E-8F04-A289-00369467EF36}"/>
                </a:ext>
              </a:extLst>
            </p:cNvPr>
            <p:cNvSpPr/>
            <p:nvPr/>
          </p:nvSpPr>
          <p:spPr>
            <a:xfrm>
              <a:off x="10900097" y="4876800"/>
              <a:ext cx="383096" cy="23209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38025E1-3A3E-8F04-A289-00369467EF36}"/>
                </a:ext>
              </a:extLst>
            </p:cNvPr>
            <p:cNvSpPr/>
            <p:nvPr/>
          </p:nvSpPr>
          <p:spPr>
            <a:xfrm>
              <a:off x="10681982" y="1661019"/>
              <a:ext cx="1289108" cy="30200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451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4"/>
          <p:cNvSpPr>
            <a:spLocks noGrp="1"/>
          </p:cNvSpPr>
          <p:nvPr>
            <p:ph type="body" idx="1"/>
          </p:nvPr>
        </p:nvSpPr>
        <p:spPr>
          <a:xfrm>
            <a:off x="915189" y="2534949"/>
            <a:ext cx="11090063" cy="1097215"/>
          </a:xfrm>
        </p:spPr>
        <p:txBody>
          <a:bodyPr>
            <a:noAutofit/>
          </a:bodyPr>
          <a:lstStyle/>
          <a:p>
            <a:pPr marL="482140" indent="-361603">
              <a:lnSpc>
                <a:spcPct val="150000"/>
              </a:lnSpc>
              <a:spcBef>
                <a:spcPts val="633"/>
              </a:spcBef>
              <a:buSzPts val="1800"/>
              <a:buFont typeface="Arial" panose="020B0604020202020204" pitchFamily="34" charset="0"/>
              <a:buChar char="◉"/>
            </a:pP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未報名因素選擇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【2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 報名其他管道或 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6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 其他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】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，需要手動填寫原因再點選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【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送出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】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或是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【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一鍵儲存未報名因素</a:t>
            </a:r>
            <a:r>
              <a:rPr lang="en-US" altLang="zh-TW" sz="2249" dirty="0">
                <a:solidFill>
                  <a:schemeClr val="tx1"/>
                </a:solidFill>
                <a:cs typeface="PT Serif" charset="0"/>
              </a:rPr>
              <a:t>】</a:t>
            </a:r>
            <a:r>
              <a:rPr lang="zh-TW" altLang="en-US" sz="2249" dirty="0">
                <a:solidFill>
                  <a:schemeClr val="tx1"/>
                </a:solidFill>
                <a:cs typeface="PT Serif" charset="0"/>
              </a:rPr>
              <a:t>按鈕。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spcFirstLastPara="1" vert="horz" wrap="square" lIns="96420" tIns="96420" rIns="96420" bIns="9642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65</a:t>
            </a:fld>
            <a:endParaRPr/>
          </a:p>
        </p:txBody>
      </p:sp>
      <p:sp>
        <p:nvSpPr>
          <p:cNvPr id="9" name="Google Shape;124;p17"/>
          <p:cNvSpPr txBox="1">
            <a:spLocks/>
          </p:cNvSpPr>
          <p:nvPr/>
        </p:nvSpPr>
        <p:spPr>
          <a:xfrm>
            <a:off x="4797416" y="1871199"/>
            <a:ext cx="2153663" cy="45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20" tIns="96420" rIns="96420" bIns="964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3375" dirty="0">
                <a:highlight>
                  <a:srgbClr val="FFCD00"/>
                </a:highlight>
              </a:rPr>
              <a:t>**提醒**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76" y="4232803"/>
            <a:ext cx="9675019" cy="22705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38025E1-3A3E-8F04-A289-00369467EF36}"/>
              </a:ext>
            </a:extLst>
          </p:cNvPr>
          <p:cNvSpPr/>
          <p:nvPr/>
        </p:nvSpPr>
        <p:spPr>
          <a:xfrm>
            <a:off x="8015988" y="6024997"/>
            <a:ext cx="2149888" cy="460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rgbClr val="92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16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rgbClr val="9292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學生未報名因素設定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3798" y="790277"/>
            <a:ext cx="1135182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wrap="squar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indent="0" defTabSz="914278"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「免試」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學生「報名設定」與「報表列印」</a:t>
            </a:r>
          </a:p>
        </p:txBody>
      </p:sp>
    </p:spTree>
    <p:extLst>
      <p:ext uri="{BB962C8B-B14F-4D97-AF65-F5344CB8AC3E}">
        <p14:creationId xmlns:p14="http://schemas.microsoft.com/office/powerpoint/2010/main" val="2066398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1949450" y="2397125"/>
            <a:ext cx="3341688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78150" y="2792413"/>
            <a:ext cx="1377950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B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262438" y="2713038"/>
            <a:ext cx="8064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報名與繳表</a:t>
            </a:r>
            <a:endParaRPr lang="en-US" altLang="zh-TW" sz="6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133975" y="4137025"/>
            <a:ext cx="7416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lang="en-US" altLang="zh-TW" sz="6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文字方塊 4"/>
          <p:cNvSpPr txBox="1">
            <a:spLocks noChangeArrowheads="1"/>
          </p:cNvSpPr>
          <p:nvPr/>
        </p:nvSpPr>
        <p:spPr bwMode="auto">
          <a:xfrm>
            <a:off x="7366000" y="2536825"/>
            <a:ext cx="49672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第二次試模擬，務必完成適性輔導問卷調查的填報，才可以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執行選填志願功能</a:t>
            </a:r>
            <a:r>
              <a:rPr lang="zh-TW" altLang="en-US" sz="28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哦！</a:t>
            </a:r>
          </a:p>
          <a:p>
            <a:pPr eaLnBrk="1" hangingPunct="1"/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一、適性輔導問卷調查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b="40505"/>
          <a:stretch/>
        </p:blipFill>
        <p:spPr>
          <a:xfrm>
            <a:off x="755650" y="1391853"/>
            <a:ext cx="6423046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0" grpId="0" animBg="1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3" y="2084387"/>
            <a:ext cx="9612066" cy="1981477"/>
          </a:xfrm>
          <a:prstGeom prst="rect">
            <a:avLst/>
          </a:prstGeom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755650" y="1035050"/>
            <a:ext cx="11982450" cy="908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基本資料及比序項目積分資料查詢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TextBox 107"/>
          <p:cNvSpPr txBox="1"/>
          <p:nvPr/>
        </p:nvSpPr>
        <p:spPr>
          <a:xfrm>
            <a:off x="755650" y="246063"/>
            <a:ext cx="9129713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二、學生基本資料及比序項目積分資料查詢</a:t>
            </a:r>
          </a:p>
        </p:txBody>
      </p:sp>
      <p:sp>
        <p:nvSpPr>
          <p:cNvPr id="7" name="矩形圖說文字 2"/>
          <p:cNvSpPr/>
          <p:nvPr/>
        </p:nvSpPr>
        <p:spPr>
          <a:xfrm>
            <a:off x="5853311" y="4480421"/>
            <a:ext cx="4410075" cy="1012825"/>
          </a:xfrm>
          <a:prstGeom prst="wedgeRectCallout">
            <a:avLst>
              <a:gd name="adj1" fmla="val 3321"/>
              <a:gd name="adj2" fmla="val -151573"/>
            </a:avLst>
          </a:prstGeom>
          <a:solidFill>
            <a:srgbClr val="F3E8E7"/>
          </a:solidFill>
          <a:ln>
            <a:solidFill>
              <a:srgbClr val="8F0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系統自動下載完成時，可開啟此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檔，查詢基本資料及比序項目基分資料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 animBg="1"/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44663"/>
            <a:ext cx="71008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25463" y="963613"/>
            <a:ext cx="10545762" cy="908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序位查詢服務</a:t>
            </a: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即可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915" name="矩形 2"/>
          <p:cNvSpPr>
            <a:spLocks noChangeArrowheads="1"/>
          </p:cNvSpPr>
          <p:nvPr/>
        </p:nvSpPr>
        <p:spPr bwMode="auto">
          <a:xfrm>
            <a:off x="7473950" y="2524125"/>
            <a:ext cx="5305425" cy="2268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0"/>
              </a:spcBef>
              <a:defRPr/>
            </a:pPr>
            <a:endParaRPr lang="zh-TW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正式選填期間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才會有相關資訊。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spcBef>
                <a:spcPts val="10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請先設定網頁可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視窗功能，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才可使用「個別序位查詢服務」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三、個人序位區間查詢</a:t>
            </a:r>
          </a:p>
        </p:txBody>
      </p:sp>
      <p:sp>
        <p:nvSpPr>
          <p:cNvPr id="4" name="矩形 3"/>
          <p:cNvSpPr/>
          <p:nvPr/>
        </p:nvSpPr>
        <p:spPr>
          <a:xfrm>
            <a:off x="400050" y="3284538"/>
            <a:ext cx="1584325" cy="836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1949450" y="2397125"/>
            <a:ext cx="3341688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78150" y="2792413"/>
            <a:ext cx="1284288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A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700588" y="2713038"/>
            <a:ext cx="7416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en-US" altLang="zh-TW" sz="6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133975" y="4137025"/>
            <a:ext cx="7416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</a:t>
            </a:r>
            <a:endParaRPr lang="en-US" altLang="zh-TW" sz="6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28700" y="1017588"/>
            <a:ext cx="9001125" cy="1030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點選【志願選填相關作業】裡的【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列印報名表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】。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點選【列印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「草稿」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】按鈕。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39713"/>
            <a:ext cx="755650" cy="644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" name="TextBox 107"/>
          <p:cNvSpPr txBox="1"/>
          <p:nvPr/>
        </p:nvSpPr>
        <p:spPr>
          <a:xfrm>
            <a:off x="684213" y="238125"/>
            <a:ext cx="6073775" cy="64611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四、列印功能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791" y="2752229"/>
            <a:ext cx="9914989" cy="310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2406650" y="2428875"/>
            <a:ext cx="3340100" cy="284638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1"/>
          </a:p>
        </p:txBody>
      </p:sp>
      <p:sp>
        <p:nvSpPr>
          <p:cNvPr id="9" name="TextBox 7"/>
          <p:cNvSpPr txBox="1"/>
          <p:nvPr/>
        </p:nvSpPr>
        <p:spPr>
          <a:xfrm>
            <a:off x="2954338" y="2689225"/>
            <a:ext cx="2505075" cy="2689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r>
              <a:rPr lang="en-US" altLang="zh-CN" sz="16874" dirty="0">
                <a:solidFill>
                  <a:srgbClr val="FF5050"/>
                </a:solidFill>
              </a:rPr>
              <a:t>0</a:t>
            </a:r>
            <a:r>
              <a:rPr lang="en-US" altLang="zh-TW" sz="16874" dirty="0">
                <a:solidFill>
                  <a:srgbClr val="FF5050"/>
                </a:solidFill>
              </a:rPr>
              <a:t>5</a:t>
            </a:r>
            <a:endParaRPr lang="zh-CN" altLang="en-US" sz="16874" dirty="0">
              <a:solidFill>
                <a:srgbClr val="FF5050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484688" y="3155950"/>
            <a:ext cx="7143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宣導事項</a:t>
            </a:r>
            <a:r>
              <a:rPr lang="en-US" altLang="zh-TW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6727" y="1168053"/>
            <a:ext cx="1173782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30257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4829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9401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3973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國中端務必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於學生基本資料及積分資料開放編修期間內，完成</a:t>
            </a:r>
            <a:r>
              <a:rPr lang="zh-TW" altLang="en-US" sz="2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學生資料異常檢核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相關證明文件申請的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國中端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務必使用</a:t>
            </a:r>
            <a:r>
              <a:rPr lang="zh-TW" altLang="zh-TW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條碼機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掃描檢核學生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方式設定報名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退件機率。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務必先回收舊的報名表並銷毀，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更改資料或開放權限給學生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重印正確的報名表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現場繳件被退件）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記得修正學生「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報名表若汙損或塗改……等不符合免試入學委員會規定者，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請立即重印報名表，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請學生帶回給家長簽名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請務必時常進行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學生資料異常檢核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，並於印出報名表前，確認異常檢核中的項目皆已處理完畢。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在第二次模擬選填之後，請記得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填寫「未選填志願原因」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8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一、宣導事項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" grpId="0" animBg="1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9" y="2578152"/>
            <a:ext cx="6178211" cy="4368257"/>
          </a:xfrm>
          <a:prstGeom prst="rect">
            <a:avLst/>
          </a:prstGeom>
        </p:spPr>
      </p:pic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538163" y="2111375"/>
            <a:ext cx="5963220" cy="2066925"/>
            <a:chOff x="4251912" y="865370"/>
            <a:chExt cx="6152123" cy="2067684"/>
          </a:xfrm>
        </p:grpSpPr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4422242" y="1036883"/>
              <a:ext cx="1605033" cy="1603964"/>
            </a:xfrm>
            <a:prstGeom prst="ellipse">
              <a:avLst/>
            </a:prstGeom>
            <a:solidFill>
              <a:srgbClr val="06A7DB"/>
            </a:solidFill>
            <a:ln w="25400" cap="flat" cmpd="sng" algn="ctr">
              <a:noFill/>
              <a:prstDash val="solid"/>
            </a:ln>
            <a:effectLst/>
          </p:spPr>
          <p:txBody>
            <a:bodyPr lIns="96417" tIns="48208" rIns="96417" bIns="48208" anchor="ctr"/>
            <a:lstStyle/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TW" altLang="en-US" sz="2400" kern="0" dirty="0">
                  <a:solidFill>
                    <a:sysClr val="window" lastClr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港澳生</a:t>
              </a:r>
              <a:endParaRPr lang="id-ID" sz="2400" kern="0" dirty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8405345" y="1130580"/>
              <a:ext cx="1587017" cy="16039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lIns="96417" tIns="48208" rIns="96417" bIns="48208"/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 進修   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 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Arial" panose="020B0604020202020204" pitchFamily="34" charset="0"/>
                </a:rPr>
                <a:t>學校</a:t>
              </a:r>
              <a:endParaRPr lang="id-ID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8229575" y="963304"/>
              <a:ext cx="1969750" cy="1969750"/>
              <a:chOff x="3800237" y="2257147"/>
              <a:chExt cx="1868076" cy="1868076"/>
            </a:xfrm>
            <a:solidFill>
              <a:srgbClr val="92D050"/>
            </a:solidFill>
          </p:grpSpPr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6417" tIns="48208" rIns="96417" bIns="48208"/>
              <a:lstStyle/>
              <a:p>
                <a:pPr eaLnBrk="1" hangingPunct="1">
                  <a:lnSpc>
                    <a:spcPct val="130000"/>
                  </a:lnSpc>
                  <a:defRPr/>
                </a:pPr>
                <a:endParaRPr lang="id-ID" sz="200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251912" y="865370"/>
              <a:ext cx="1969750" cy="1969750"/>
              <a:chOff x="1119258" y="2257147"/>
              <a:chExt cx="1868076" cy="1868076"/>
            </a:xfrm>
            <a:solidFill>
              <a:srgbClr val="06A7DB"/>
            </a:solidFill>
          </p:grpSpPr>
          <p:sp>
            <p:nvSpPr>
              <p:cNvPr id="141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96417" tIns="48208" rIns="96417" bIns="48208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id-ID"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" name="向右箭號 1"/>
            <p:cNvSpPr/>
            <p:nvPr/>
          </p:nvSpPr>
          <p:spPr>
            <a:xfrm>
              <a:off x="6387589" y="1691173"/>
              <a:ext cx="1655804" cy="622529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4" name="直線接點 3"/>
            <p:cNvCxnSpPr/>
            <p:nvPr/>
          </p:nvCxnSpPr>
          <p:spPr>
            <a:xfrm flipH="1">
              <a:off x="8008840" y="1262847"/>
              <a:ext cx="2395195" cy="134701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H="1" flipV="1">
              <a:off x="8101075" y="1309748"/>
              <a:ext cx="2228671" cy="128033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2105" name="矩形 12"/>
          <p:cNvSpPr>
            <a:spLocks noChangeArrowheads="1"/>
          </p:cNvSpPr>
          <p:nvPr/>
        </p:nvSpPr>
        <p:spPr bwMode="auto">
          <a:xfrm>
            <a:off x="244475" y="4476750"/>
            <a:ext cx="5614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30257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4829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9401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3973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如遇到港澳生，請至該生的學生明細資料</a:t>
            </a:r>
            <a:r>
              <a:rPr lang="zh-TW" altLang="en-US" sz="2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將其學生身分修改為「港澳生」</a:t>
            </a:r>
            <a:r>
              <a:rPr lang="en-US" altLang="zh-TW" sz="2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2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學生報名身分，可依其意願擇其優勢報名身分。</a:t>
            </a:r>
            <a:endParaRPr lang="en-US" altLang="zh-TW" sz="20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4638" y="5865813"/>
            <a:ext cx="4673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TW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【相關作業】</a:t>
            </a:r>
            <a:r>
              <a:rPr kumimoji="1" lang="en-US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zh-TW" sz="200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學生資料查詢與編修</a:t>
            </a:r>
            <a:r>
              <a:rPr kumimoji="1" lang="zh-TW" altLang="zh-TW" sz="20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132107" name="矩形 15"/>
          <p:cNvSpPr>
            <a:spLocks noChangeArrowheads="1"/>
          </p:cNvSpPr>
          <p:nvPr/>
        </p:nvSpPr>
        <p:spPr bwMode="auto">
          <a:xfrm>
            <a:off x="525463" y="1138238"/>
            <a:ext cx="557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8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港澳生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不可選進修學校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109" name="矩形 5"/>
          <p:cNvSpPr>
            <a:spLocks noChangeArrowheads="1"/>
          </p:cNvSpPr>
          <p:nvPr/>
        </p:nvSpPr>
        <p:spPr bwMode="auto">
          <a:xfrm>
            <a:off x="8264525" y="1417638"/>
            <a:ext cx="403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進修學校及高級中等學校進修部不招收僑生及港澳學生，但已取得合法居留身分者，不在此限。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41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一、宣導事項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/>
      <p:bldP spid="14" grpId="0"/>
      <p:bldP spid="132107" grpId="0"/>
      <p:bldP spid="132109" grpId="0"/>
      <p:bldP spid="40" grpId="0" animBg="1"/>
      <p:bldP spid="4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1E975-15AD-4874-8683-F29964105F93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5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768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一、宣導事項</a:t>
            </a:r>
          </a:p>
        </p:txBody>
      </p:sp>
      <p:sp>
        <p:nvSpPr>
          <p:cNvPr id="6" name="TextBox 70"/>
          <p:cNvSpPr txBox="1">
            <a:spLocks noChangeArrowheads="1"/>
          </p:cNvSpPr>
          <p:nvPr/>
        </p:nvSpPr>
        <p:spPr bwMode="auto">
          <a:xfrm>
            <a:off x="542707" y="1024037"/>
            <a:ext cx="117378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30257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34829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9401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4397375" indent="-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偏遠小校設定：若校內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有排外／排內學生（資格依簡章判斷之），可於系統上設定排內／排外名單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＞偏遠學校查詢與設定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2571056"/>
            <a:ext cx="6894780" cy="427583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698608" y="354431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點擊查詢後，即可設定排內／排外學生。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86" y="4052117"/>
            <a:ext cx="4510902" cy="27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73725" y="1001713"/>
            <a:ext cx="6659563" cy="481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53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可從「相關下載」心測中心造字系統選擇下載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755650" y="246063"/>
            <a:ext cx="9129713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二、心測中心造字系統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755650" y="893763"/>
            <a:ext cx="491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心測中心造字系統下載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10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863" y="1816125"/>
            <a:ext cx="9456517" cy="486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矩形 2"/>
          <p:cNvSpPr>
            <a:spLocks noChangeArrowheads="1"/>
          </p:cNvSpPr>
          <p:nvPr/>
        </p:nvSpPr>
        <p:spPr bwMode="auto">
          <a:xfrm>
            <a:off x="755650" y="893763"/>
            <a:ext cx="5956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心測中心造字系統使用方式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36195" name="矩形 3"/>
          <p:cNvSpPr>
            <a:spLocks noChangeArrowheads="1"/>
          </p:cNvSpPr>
          <p:nvPr/>
        </p:nvSpPr>
        <p:spPr bwMode="auto">
          <a:xfrm>
            <a:off x="782638" y="1585913"/>
            <a:ext cx="1111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國中學校承辦人員登入平臺，點選「</a:t>
            </a:r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」的「</a:t>
            </a:r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學生資料查詢與編俢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」，查詢要編修的學生，再點選</a:t>
            </a:r>
            <a:r>
              <a:rPr lang="zh-TW" altLang="en-US" sz="20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進入編修畫面。 </a:t>
            </a: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98" y="2340467"/>
            <a:ext cx="10945216" cy="46454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55650" y="246063"/>
            <a:ext cx="9129713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二、心測中心造字系統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/>
      <p:bldP spid="8" grpId="0" animBg="1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1698625"/>
            <a:ext cx="9493894" cy="5446092"/>
          </a:xfrm>
          <a:prstGeom prst="rect">
            <a:avLst/>
          </a:prstGeom>
        </p:spPr>
      </p:pic>
      <p:sp>
        <p:nvSpPr>
          <p:cNvPr id="152578" name="投影片編號版面配置區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fld id="{00E32025-3A51-4DFE-94AA-0EDE55529CB4}" type="slidenum">
              <a:rPr lang="en-US" altLang="zh-TW" smtClean="0"/>
              <a:pPr defTabSz="914400" eaLnBrk="0" hangingPunct="0"/>
              <a:t>77</a:t>
            </a:fld>
            <a:endParaRPr lang="en-US" altLang="zh-TW" smtClean="0"/>
          </a:p>
        </p:txBody>
      </p:sp>
      <p:sp>
        <p:nvSpPr>
          <p:cNvPr id="138246" name="矩形 6"/>
          <p:cNvSpPr>
            <a:spLocks noChangeArrowheads="1"/>
          </p:cNvSpPr>
          <p:nvPr/>
        </p:nvSpPr>
        <p:spPr bwMode="auto">
          <a:xfrm>
            <a:off x="823913" y="952500"/>
            <a:ext cx="58308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300"/>
              </a:spcBef>
            </a:pPr>
            <a:r>
              <a:rPr kumimoji="1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kumimoji="1"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「相關作業」</a:t>
            </a:r>
            <a:r>
              <a:rPr kumimoji="1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1"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「學生資料查詢與編俢」</a:t>
            </a:r>
            <a:endParaRPr kumimoji="1" lang="en-US" alt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</a:pPr>
            <a:r>
              <a:rPr kumimoji="1"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kumimoji="1"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「更新成心測姓名」</a:t>
            </a:r>
          </a:p>
        </p:txBody>
      </p:sp>
      <p:sp>
        <p:nvSpPr>
          <p:cNvPr id="156679" name="矩形 8"/>
          <p:cNvSpPr>
            <a:spLocks noChangeArrowheads="1"/>
          </p:cNvSpPr>
          <p:nvPr/>
        </p:nvSpPr>
        <p:spPr bwMode="auto">
          <a:xfrm>
            <a:off x="7434263" y="942975"/>
            <a:ext cx="2451100" cy="48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531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更新成心測姓名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249238"/>
            <a:ext cx="755650" cy="64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TextBox 107"/>
          <p:cNvSpPr txBox="1"/>
          <p:nvPr/>
        </p:nvSpPr>
        <p:spPr>
          <a:xfrm>
            <a:off x="755650" y="246063"/>
            <a:ext cx="9129713" cy="6477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二、心測中心造字系統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56679" grpId="0" animBg="1"/>
      <p:bldP spid="10" grpId="0" animBg="1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030061" y="2211778"/>
            <a:ext cx="10135557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在第二次模擬選填後，心測會提供造字後的姓名，便可點選</a:t>
            </a:r>
            <a:r>
              <a:rPr lang="zh-TW" altLang="en-US" sz="253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更新成心測姓名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按鍵更新姓名。 </a:t>
            </a:r>
          </a:p>
        </p:txBody>
      </p:sp>
      <p:sp>
        <p:nvSpPr>
          <p:cNvPr id="8" name="矩形 7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9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更新成心測姓名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3798" y="790277"/>
            <a:ext cx="1135182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wrap="squar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indent="0" defTabSz="914278"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學生資料查詢與編俢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958500" y="3574295"/>
            <a:ext cx="9592960" cy="1097068"/>
            <a:chOff x="1688691" y="2407635"/>
            <a:chExt cx="6177116" cy="706426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691" y="2407635"/>
              <a:ext cx="6177116" cy="70642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886200" y="2721077"/>
              <a:ext cx="1297858" cy="361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7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1695" y="1223330"/>
            <a:ext cx="5061001" cy="7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21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可從先從網路找到難字複製或是</a:t>
            </a:r>
            <a:endParaRPr lang="en-US" altLang="zh-TW" sz="2109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109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相關下載</a:t>
            </a:r>
            <a:r>
              <a:rPr lang="zh-TW" altLang="en-US" sz="210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」心測中心造字系統選擇下載</a:t>
            </a:r>
            <a:endParaRPr lang="zh-TW" altLang="en-US" sz="253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6" y="2376819"/>
            <a:ext cx="6006717" cy="324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76" y="2003606"/>
            <a:ext cx="6352984" cy="3210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936814" y="5699259"/>
            <a:ext cx="6758845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zh-TW" altLang="en-US" sz="253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」的「</a:t>
            </a:r>
            <a:r>
              <a:rPr lang="zh-TW" altLang="en-US" sz="253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學生資料查詢與編俢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endParaRPr lang="en-US" altLang="zh-TW" sz="253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查詢要編修的學生，再點選</a:t>
            </a:r>
            <a:r>
              <a:rPr lang="zh-TW" altLang="en-US" sz="253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進入編修畫面。 </a:t>
            </a:r>
          </a:p>
        </p:txBody>
      </p:sp>
      <p:sp>
        <p:nvSpPr>
          <p:cNvPr id="9" name="矩形 8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心測中心造字檔下載</a:t>
            </a:r>
            <a:r>
              <a:rPr lang="en-US" altLang="zh-TW" sz="295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95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名字打不出來時使用</a:t>
            </a:r>
          </a:p>
        </p:txBody>
      </p:sp>
    </p:spTree>
    <p:extLst>
      <p:ext uri="{BB962C8B-B14F-4D97-AF65-F5344CB8AC3E}">
        <p14:creationId xmlns:p14="http://schemas.microsoft.com/office/powerpoint/2010/main" val="33831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38" y="2283737"/>
            <a:ext cx="12004675" cy="44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內容版面配置區 2"/>
          <p:cNvSpPr txBox="1">
            <a:spLocks/>
          </p:cNvSpPr>
          <p:nvPr/>
        </p:nvSpPr>
        <p:spPr bwMode="auto">
          <a:xfrm>
            <a:off x="1400175" y="1023938"/>
            <a:ext cx="99250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竹苗</a:t>
            </a:r>
            <a:r>
              <a:rPr lang="zh-TW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區高級中等學校免試入學報名及志願分發系統平臺</a:t>
            </a:r>
            <a:endParaRPr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入口網站請點選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技優甄審報名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形圖說文字 10"/>
          <p:cNvSpPr>
            <a:spLocks noChangeArrowheads="1"/>
          </p:cNvSpPr>
          <p:nvPr/>
        </p:nvSpPr>
        <p:spPr bwMode="auto">
          <a:xfrm>
            <a:off x="348771" y="5560541"/>
            <a:ext cx="4562475" cy="1408113"/>
          </a:xfrm>
          <a:prstGeom prst="wedgeEllipseCallout">
            <a:avLst>
              <a:gd name="adj1" fmla="val 4140"/>
              <a:gd name="adj2" fmla="val -76462"/>
            </a:avLst>
          </a:prstGeom>
          <a:solidFill>
            <a:srgbClr val="FFFF99"/>
          </a:solidFill>
          <a:ln w="63500" algn="ctr">
            <a:solidFill>
              <a:srgbClr val="FFC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帳號：六碼校代碼</a:t>
            </a:r>
            <a:r>
              <a:rPr lang="en-US" altLang="zh-TW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000" b="1" u="sng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aq</a:t>
            </a:r>
            <a:endParaRPr lang="en-US" altLang="zh-TW" sz="2000" b="1" spc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*密碼：隨機密碼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0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1" grpId="0" animBg="1"/>
      <p:bldP spid="9" grpId="0" animBg="1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650" y="1333500"/>
            <a:ext cx="10714038" cy="1277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相關作業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裡之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學生資料「異常檢核」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資料異常檢核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按鈕，系統會產出異常名單，請依異常原因進行修正。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720013" y="731838"/>
            <a:ext cx="3605212" cy="62071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25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建議常常使用檢核功能</a:t>
            </a:r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973138" y="2320925"/>
            <a:ext cx="10714037" cy="4695825"/>
            <a:chOff x="972817" y="2320180"/>
            <a:chExt cx="10714358" cy="4696569"/>
          </a:xfrm>
        </p:grpSpPr>
        <p:pic>
          <p:nvPicPr>
            <p:cNvPr id="153607" name="圖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17" y="2320180"/>
              <a:ext cx="10714358" cy="469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468287" y="3314112"/>
              <a:ext cx="2376558" cy="26515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914542" y="5197186"/>
              <a:ext cx="3235422" cy="244514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573685" y="6742068"/>
              <a:ext cx="1439905" cy="27468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三、學生資料異常檢核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471488" y="4292600"/>
            <a:ext cx="6678612" cy="2693988"/>
            <a:chOff x="471413" y="3783311"/>
            <a:chExt cx="7290999" cy="3145809"/>
          </a:xfrm>
        </p:grpSpPr>
        <p:pic>
          <p:nvPicPr>
            <p:cNvPr id="155659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13" y="3783311"/>
              <a:ext cx="7290999" cy="314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596194" y="4289384"/>
              <a:ext cx="7062235" cy="53944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52438" y="1066800"/>
            <a:ext cx="6769100" cy="3125788"/>
            <a:chOff x="452711" y="303530"/>
            <a:chExt cx="7205618" cy="3321655"/>
          </a:xfrm>
        </p:grpSpPr>
        <p:pic>
          <p:nvPicPr>
            <p:cNvPr id="155655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08"/>
            <a:stretch>
              <a:fillRect/>
            </a:stretch>
          </p:blipFill>
          <p:spPr bwMode="auto">
            <a:xfrm>
              <a:off x="452711" y="303530"/>
              <a:ext cx="7205618" cy="332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96350" y="969886"/>
              <a:ext cx="6985935" cy="56007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71204" y="664543"/>
              <a:ext cx="704676" cy="18894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75881" y="381131"/>
              <a:ext cx="452886" cy="18894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5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三、學生資料異常檢核</a:t>
            </a:r>
          </a:p>
        </p:txBody>
      </p:sp>
      <p:sp>
        <p:nvSpPr>
          <p:cNvPr id="155654" name="文字方塊 8"/>
          <p:cNvSpPr txBox="1">
            <a:spLocks noChangeArrowheads="1"/>
          </p:cNvSpPr>
          <p:nvPr/>
        </p:nvSpPr>
        <p:spPr bwMode="auto">
          <a:xfrm>
            <a:off x="7615238" y="2008188"/>
            <a:ext cx="47609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-239713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indent="-239713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000" b="1"/>
              <a:t>相關作業→學生資料異常檢核→進行資料檢核與修正。</a:t>
            </a:r>
            <a:endParaRPr lang="en-US" altLang="zh-TW" sz="20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20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000" b="1"/>
              <a:t>可透過勾選檢核選項（完成檢核、尚未檢核</a:t>
            </a:r>
            <a:r>
              <a:rPr lang="en-US" altLang="zh-TW" sz="2000" b="1"/>
              <a:t>(</a:t>
            </a:r>
            <a:r>
              <a:rPr lang="zh-TW" altLang="en-US" sz="2000" b="1"/>
              <a:t>預設</a:t>
            </a:r>
            <a:r>
              <a:rPr lang="en-US" altLang="zh-TW" sz="2000" b="1"/>
              <a:t>)</a:t>
            </a:r>
            <a:r>
              <a:rPr lang="zh-TW" altLang="en-US" sz="2000" b="1"/>
              <a:t>），協助組長紀錄檢核資料情況。</a:t>
            </a:r>
            <a:endParaRPr lang="en-US" altLang="zh-TW" sz="2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75" y="890588"/>
            <a:ext cx="614489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64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263" y="2824237"/>
            <a:ext cx="7157176" cy="41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文字方塊 14"/>
          <p:cNvSpPr txBox="1">
            <a:spLocks noChangeArrowheads="1"/>
          </p:cNvSpPr>
          <p:nvPr/>
        </p:nvSpPr>
        <p:spPr bwMode="auto">
          <a:xfrm>
            <a:off x="7367588" y="355600"/>
            <a:ext cx="5491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可利用上方的查詢區確認檢核情形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完成檢核</a:t>
            </a:r>
            <a:r>
              <a:rPr lang="en-US" altLang="zh-TW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勾選完成檢核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點選資料異常檢核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下方會列出已完成檢核之學生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尚未檢核</a:t>
            </a:r>
            <a:r>
              <a:rPr lang="en-US" altLang="zh-TW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勾選尚未檢核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點選資料異常檢核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下方會列出尚未檢核之學生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6063"/>
            <a:ext cx="755650" cy="644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8" name="TextBox 107"/>
          <p:cNvSpPr txBox="1">
            <a:spLocks noChangeArrowheads="1"/>
          </p:cNvSpPr>
          <p:nvPr/>
        </p:nvSpPr>
        <p:spPr bwMode="auto">
          <a:xfrm>
            <a:off x="684213" y="244475"/>
            <a:ext cx="8408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EE7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三、學生資料異常檢核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7" grpId="0" animBg="1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74921" y="1589025"/>
            <a:ext cx="9377999" cy="126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因放榜初期會有大量的學生及家長進行查榜功能</a:t>
            </a:r>
            <a:r>
              <a:rPr lang="zh-TW" altLang="en-US" sz="253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3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列印分發結果通知單</a:t>
            </a:r>
            <a:r>
              <a:rPr lang="zh-TW" altLang="en-US" sz="253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將會比分發結果公告延</a:t>
            </a:r>
            <a:r>
              <a:rPr lang="zh-TW" altLang="en-US" sz="253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至下午</a:t>
            </a:r>
            <a:r>
              <a:rPr lang="zh-TW" altLang="en-US" sz="253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253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83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4" y="210611"/>
            <a:ext cx="796853" cy="431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8">
              <a:solidFill>
                <a:srgbClr val="00B050"/>
              </a:solidFill>
            </a:endParaRPr>
          </a:p>
        </p:txBody>
      </p:sp>
      <p:sp>
        <p:nvSpPr>
          <p:cNvPr id="12" name="TextBox 107"/>
          <p:cNvSpPr txBox="1"/>
          <p:nvPr/>
        </p:nvSpPr>
        <p:spPr>
          <a:xfrm>
            <a:off x="763797" y="150397"/>
            <a:ext cx="9579024" cy="5467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95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錄取資料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3798" y="790277"/>
            <a:ext cx="1135182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5C19"/>
            </a:prstShdw>
          </a:effectLst>
        </p:spPr>
        <p:txBody>
          <a:bodyPr wrap="squar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indent="0" defTabSz="914278">
              <a:spcBef>
                <a:spcPct val="0"/>
              </a:spcBef>
              <a:buNone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分發結果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分發結果查詢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51" y="2926675"/>
            <a:ext cx="7778327" cy="3454212"/>
          </a:xfrm>
          <a:prstGeom prst="rect">
            <a:avLst/>
          </a:prstGeom>
        </p:spPr>
      </p:pic>
      <p:sp>
        <p:nvSpPr>
          <p:cNvPr id="9" name="橢圓形圖說文字 8"/>
          <p:cNvSpPr/>
          <p:nvPr/>
        </p:nvSpPr>
        <p:spPr>
          <a:xfrm>
            <a:off x="545284" y="5108895"/>
            <a:ext cx="1921079" cy="771787"/>
          </a:xfrm>
          <a:prstGeom prst="wedgeEllipseCallout">
            <a:avLst>
              <a:gd name="adj1" fmla="val 52966"/>
              <a:gd name="adj2" fmla="val 4604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依公告時間開放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6100194" y="5033394"/>
            <a:ext cx="1921079" cy="798352"/>
          </a:xfrm>
          <a:prstGeom prst="wedgeEllipseCallout">
            <a:avLst>
              <a:gd name="adj1" fmla="val -44850"/>
              <a:gd name="adj2" fmla="val 5743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預計下午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4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13856" y="2983992"/>
            <a:ext cx="5285747" cy="141595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anchor="ctr"/>
          <a:lstStyle/>
          <a:p>
            <a:pPr algn="ctr" defTabSz="1285829">
              <a:defRPr/>
            </a:pPr>
            <a:r>
              <a:rPr lang="en-US" altLang="zh-CN" sz="928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微软雅黑" pitchFamily="34" charset="-122"/>
                <a:cs typeface="Arial" panose="020B0604020202020204" pitchFamily="34" charset="0"/>
              </a:rPr>
              <a:t>THANKS!</a:t>
            </a:r>
            <a:endParaRPr lang="zh-CN" altLang="en-US" sz="9281" kern="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812305"/>
            <a:ext cx="10496550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3" name="內容版面配置區 2"/>
          <p:cNvSpPr txBox="1">
            <a:spLocks/>
          </p:cNvSpPr>
          <p:nvPr/>
        </p:nvSpPr>
        <p:spPr bwMode="auto">
          <a:xfrm>
            <a:off x="1460500" y="1155700"/>
            <a:ext cx="822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】裡的【</a:t>
            </a:r>
            <a:r>
              <a:rPr lang="zh-TW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學生技優資格設定</a:t>
            </a:r>
            <a:r>
              <a:rPr lang="zh-TW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89288" y="1844675"/>
            <a:ext cx="1008062" cy="385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71825" y="2759075"/>
            <a:ext cx="3186113" cy="384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63525"/>
            <a:ext cx="755650" cy="646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9" name="TextBox 107"/>
          <p:cNvSpPr txBox="1">
            <a:spLocks noChangeArrowheads="1"/>
          </p:cNvSpPr>
          <p:nvPr/>
        </p:nvSpPr>
        <p:spPr bwMode="auto">
          <a:xfrm>
            <a:off x="755650" y="263525"/>
            <a:ext cx="661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en-US" altLang="zh-TW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資格設定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3" grpId="0" animBg="1"/>
      <p:bldP spid="10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8434BAEC-3026-40AF-8F48-0E1C76B1B129}" vid="{9128F3C5-5DD5-4720-8744-43437BF91D49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4137</Words>
  <Application>Microsoft Office PowerPoint</Application>
  <PresentationFormat>自訂</PresentationFormat>
  <Paragraphs>461</Paragraphs>
  <Slides>84</Slides>
  <Notes>76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84</vt:i4>
      </vt:variant>
    </vt:vector>
  </HeadingPairs>
  <TitlesOfParts>
    <vt:vector size="104" baseType="lpstr">
      <vt:lpstr>等线</vt:lpstr>
      <vt:lpstr>Lora</vt:lpstr>
      <vt:lpstr>Microsoft YaHei</vt:lpstr>
      <vt:lpstr>Microsoft YaHei</vt:lpstr>
      <vt:lpstr>Montserrat</vt:lpstr>
      <vt:lpstr>SimSun</vt:lpstr>
      <vt:lpstr>方正豪体简体</vt:lpstr>
      <vt:lpstr>華康中黑體</vt:lpstr>
      <vt:lpstr>微軟正黑體</vt:lpstr>
      <vt:lpstr>新細明體</vt:lpstr>
      <vt:lpstr>標楷體</vt:lpstr>
      <vt:lpstr>Arial</vt:lpstr>
      <vt:lpstr>Calibri</vt:lpstr>
      <vt:lpstr>Impact</vt:lpstr>
      <vt:lpstr>PT Serif</vt:lpstr>
      <vt:lpstr>Times New Roman</vt:lpstr>
      <vt:lpstr>Wingdings</vt:lpstr>
      <vt:lpstr>Wingdings 2</vt:lpstr>
      <vt:lpstr>自定义设计方案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2016-09-14T13:55:06Z</dcterms:created>
  <dcterms:modified xsi:type="dcterms:W3CDTF">2026-03-06T02:08:16Z</dcterms:modified>
</cp:coreProperties>
</file>